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-8046b1e.png"/><Relationship Id="rId2" Type="http://schemas.openxmlformats.org/officeDocument/2006/relationships/image" Target="../media/image--6ae42a5e.png"/><Relationship Id="rId3" Type="http://schemas.openxmlformats.org/officeDocument/2006/relationships/image" Target="../media/image-2401efe2.png"/><Relationship Id="rId4" Type="http://schemas.openxmlformats.org/officeDocument/2006/relationships/image" Target="../media/image--c4bc8de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2.png"/><Relationship Id="rId2" Type="http://schemas.openxmlformats.org/officeDocument/2006/relationships/image" Target="../media/image--559c8b5e1.png"/><Relationship Id="rId3" Type="http://schemas.openxmlformats.org/officeDocument/2006/relationships/image" Target="../media/image-7a833fe1.png"/><Relationship Id="rId4" Type="http://schemas.openxmlformats.org/officeDocument/2006/relationships/image" Target="../media/image-234b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-4da9e3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-13841c9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image" Target="../media/image--729bede1.png"/><Relationship Id="rId3" Type="http://schemas.openxmlformats.org/officeDocument/2006/relationships/image" Target="../media/image-517327a1.png"/><Relationship Id="rId4" Type="http://schemas.openxmlformats.org/officeDocument/2006/relationships/image" Target="../media/image-73886ba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7a7e7da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image" Target="../media/image-6d62df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431003e1.png"/><Relationship Id="rId3" Type="http://schemas.openxmlformats.org/officeDocument/2006/relationships/image" Target="../media/image-34312a1.png"/><Relationship Id="rId4" Type="http://schemas.openxmlformats.org/officeDocument/2006/relationships/image" Target="../media/image--27faaa9e1.png"/><Relationship Id="rId5" Type="http://schemas.openxmlformats.org/officeDocument/2006/relationships/image" Target="../media/image--5c54fede1.png"/><Relationship Id="rId6" Type="http://schemas.openxmlformats.org/officeDocument/2006/relationships/image" Target="../media/image-234b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6fb4eca1.png"/><Relationship Id="rId3" Type="http://schemas.openxmlformats.org/officeDocument/2006/relationships/image" Target="../media/image--6da496de1.png"/><Relationship Id="rId4" Type="http://schemas.openxmlformats.org/officeDocument/2006/relationships/image" Target="../media/image--16d7f8de1.png"/><Relationship Id="rId5" Type="http://schemas.openxmlformats.org/officeDocument/2006/relationships/image" Target="../media/image-34312a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image" Target="../media/image--7390831e1.png"/><Relationship Id="rId3" Type="http://schemas.openxmlformats.org/officeDocument/2006/relationships/image" Target="../media/image--a4fe7de1.png"/><Relationship Id="rId4" Type="http://schemas.openxmlformats.org/officeDocument/2006/relationships/image" Target="../media/image-054f89a1.png"/><Relationship Id="rId5" Type="http://schemas.openxmlformats.org/officeDocument/2006/relationships/image" Target="../media/image--26251f1e1.png"/><Relationship Id="rId6" Type="http://schemas.openxmlformats.org/officeDocument/2006/relationships/image" Target="../media/image--4d5e005e1.png"/><Relationship Id="rId7" Type="http://schemas.openxmlformats.org/officeDocument/2006/relationships/image" Target="../media/image-1.png"/><Relationship Id="rId8" Type="http://schemas.openxmlformats.org/officeDocument/2006/relationships/image" Target="../media/image--6d6358de1.png"/><Relationship Id="rId9" Type="http://schemas.openxmlformats.org/officeDocument/2006/relationships/image" Target="../media/image-32fe30a1.png"/><Relationship Id="rId10" Type="http://schemas.openxmlformats.org/officeDocument/2006/relationships/image" Target="../media/image--27987a1e1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666637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Abnormal Host Resource Consumption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CompTIA CySA+ CS0-004 | Objective 1.2 | Micro Lesson 30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5548313" cy="17907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pic>
        <p:nvPicPr>
          <p:cNvPr id="6" name="Image 1" descr="-6ae42a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066925"/>
            <a:ext cx="5738813" cy="14954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6750" y="1923008"/>
            <a:ext cx="5453063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CPU USAGE SPIKES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476250" y="3705225"/>
            <a:ext cx="5548313" cy="17907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pic>
        <p:nvPicPr>
          <p:cNvPr id="9" name="Image 2" descr="2401ef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819" y="4191000"/>
            <a:ext cx="1028700" cy="1028700"/>
          </a:xfrm>
          <a:prstGeom prst="rect">
            <a:avLst/>
          </a:prstGeom>
        </p:spPr>
      </p:pic>
      <p:pic>
        <p:nvPicPr>
          <p:cNvPr id="10" name="Image 3" descr="-c4bc8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796" y="4191000"/>
            <a:ext cx="1028700" cy="10287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852738" y="4571702"/>
            <a:ext cx="795338" cy="2559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16"/>
              </a:lnSpc>
            </a:pPr>
            <a:r>
              <a:rPr lang="en-US" sz="1800" spc="-7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78%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666750" y="3856583"/>
            <a:ext cx="5453063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MEMORY ANOMALY RISK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6167438" y="1771650"/>
            <a:ext cx="5548313" cy="17907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4" name="Text 8"/>
          <p:cNvSpPr/>
          <p:nvPr/>
        </p:nvSpPr>
        <p:spPr>
          <a:xfrm>
            <a:off x="6453188" y="2326481"/>
            <a:ext cx="1333500" cy="50006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3938"/>
              </a:lnSpc>
            </a:pPr>
            <a:r>
              <a:rPr lang="en-US" sz="4500" spc="-225" kern="0" dirty="0">
                <a:solidFill>
                  <a:srgbClr val="181818">
                    <a:alpha val="80000"/>
                  </a:srgbClr>
                </a:solidFill>
                <a:latin typeface="Zodiak Bold" pitchFamily="34" charset="0"/>
                <a:ea typeface="Zodiak Bold" pitchFamily="34" charset="-122"/>
                <a:cs typeface="Zodiak Bold" pitchFamily="34" charset="-120"/>
              </a:rPr>
              <a:t>450</a:t>
            </a:r>
            <a:endParaRPr lang="en-US" dirty="0"/>
          </a:p>
        </p:txBody>
      </p:sp>
      <p:sp>
        <p:nvSpPr>
          <p:cNvPr id="15" name="Text 9"/>
          <p:cNvSpPr/>
          <p:nvPr/>
        </p:nvSpPr>
        <p:spPr>
          <a:xfrm>
            <a:off x="6357938" y="3227933"/>
            <a:ext cx="1799570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MS AVERAGE DELAY</a:t>
            </a:r>
            <a:endParaRPr lang="en-US" dirty="0"/>
          </a:p>
        </p:txBody>
      </p:sp>
      <p:sp>
        <p:nvSpPr>
          <p:cNvPr id="16" name="Text 10"/>
          <p:cNvSpPr/>
          <p:nvPr/>
        </p:nvSpPr>
        <p:spPr>
          <a:xfrm>
            <a:off x="6357938" y="1923008"/>
            <a:ext cx="5453063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DISK I/O LATENCY</a:t>
            </a:r>
            <a:endParaRPr lang="en-US" dirty="0"/>
          </a:p>
        </p:txBody>
      </p:sp>
      <p:sp>
        <p:nvSpPr>
          <p:cNvPr id="17" name="Shape 11"/>
          <p:cNvSpPr/>
          <p:nvPr/>
        </p:nvSpPr>
        <p:spPr>
          <a:xfrm>
            <a:off x="6167438" y="3705225"/>
            <a:ext cx="5548313" cy="17907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2"/>
          <p:cNvSpPr/>
          <p:nvPr/>
        </p:nvSpPr>
        <p:spPr>
          <a:xfrm>
            <a:off x="6189107" y="3987850"/>
            <a:ext cx="5504974" cy="5759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4536"/>
              </a:lnSpc>
            </a:pPr>
            <a:r>
              <a:rPr lang="en-US" sz="4050" spc="-16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Analytical Approach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6146006" y="4605486"/>
            <a:ext cx="5591175" cy="54158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422"/>
              </a:lnSpc>
              <a:spcBef>
                <a:spcPts val="322"/>
              </a:spcBef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ESTABLISH PERFORMANCE BASELINES, CORRELATE WITH SIEM/EDR</a:t>
            </a:r>
            <a:b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TELEMETRY, AND DISTINGUISH MISSION-CRITICAL PROCESSES</a:t>
            </a:r>
            <a:b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FROM BACKGROUND SERVICES.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2257425" y="6214914"/>
            <a:ext cx="76771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MONITOR AND CORRELATE RESOURCE CONSUMPTION ALERTS TO IDENTIFY POTENTIAL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THREATS LIKE CRYPTOMINING, BUFFER OVERFLOWS, AND C2 BEACONING.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849814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Scenario: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Endpoint Compromise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Incident Analysis and Response Protocol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243263"/>
            <a:ext cx="36195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740051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OVERVIEW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4052739"/>
            <a:ext cx="3333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Finance Department laptop identified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sustained 98% CPU utilization.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886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559c8b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383" y="3126060"/>
            <a:ext cx="342900" cy="2381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3243263"/>
            <a:ext cx="3619500" cy="19764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740051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INVESTIGATIVE FINDINGS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4052739"/>
            <a:ext cx="3490615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unauthorized processes 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temp directory, suspicious outbound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 traffic, and confirmed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persistence mechanisms.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886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7a833f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081" y="3096759"/>
            <a:ext cx="409575" cy="2952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3243263"/>
            <a:ext cx="36195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740051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ASSESSMENT &amp; RESPONSE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4052739"/>
            <a:ext cx="3333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Confirmed threat activity requiring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immediate host isolation,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segmentation, and detailed forensic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preservation.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886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234b66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685" y="3075830"/>
            <a:ext cx="285750" cy="3429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333375" y="6414939"/>
            <a:ext cx="115252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 PROBABILITY OF CRYPTOMINING OR MALWARE; IMMEDIATE CONTAINMENT AND FORENSIC PERSISTENCE REVIEW ARE REQUIRED.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Standardized Workflow for Incident Investigation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330351"/>
            <a:ext cx="346070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 HOST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the specific asset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endpoint involved in the alert.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COMPARE TO BASELINE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 if the observed behavior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deviates from known-good activity.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 PROCESS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Isolate the specific application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process triggering the alert.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2330351"/>
            <a:ext cx="3460700" cy="22565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REVIEW PATH/SIGNATURE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Examine file locations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cryptographic signatures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legitimacy.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NETWORK/FILE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ACTIVITY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outbound connections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file modifications.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2330351"/>
            <a:ext cx="346070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CORRELATE WITH EDR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Validate findings against integrated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endpoint telemetry.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 IF MALICIOUS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Execute isolation protocols only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after confirming threat indicators.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742950" y="6414939"/>
            <a:ext cx="107061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EFFICIENCY MATTERS, BUT ACCURACY IS PARAMOUNT WHEN DECIDING WHETHER TO ISOLATE A CRITICAL BUSINESS ASSET.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principles for security analysis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92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magnifying glass focused on a computer server">    </p:cNvPr>
          <p:cNvPicPr>
            <a:picLocks noChangeAspect="1"/>
          </p:cNvPicPr>
          <p:nvPr/>
        </p:nvPicPr>
        <p:blipFill>
          <a:blip r:embed="rId2"/>
          <a:srcRect l="0" r="0" t="6170" b="6170"/>
          <a:stretch/>
        </p:blipFill>
        <p:spPr>
          <a:xfrm>
            <a:off x="476250" y="1771650"/>
            <a:ext cx="4476750" cy="3924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163663"/>
            <a:ext cx="6601123" cy="31404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CONSUMPTION IS AN INDICATOR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 CPU or RAM usage suggests activity, not necessarily malicious intent.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ALWAYS USE THE BASELINE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Compare current data against historical norms to identify true deviations.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CORRELATE DATA POINTS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Cross-reference information across Process, Network, and File system logs.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DISTINGUISH NOISE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Remember that routine operational issues often mimic the signature of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attack.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2919413" y="6414939"/>
            <a:ext cx="63531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SPIKE → FIND PROCESS → CHECK BASELINE → CORRELATE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Assessing your understanding of incident response indicators</a:t>
            </a:r>
            <a:endParaRPr lang="en-US" dirty="0"/>
          </a:p>
        </p:txBody>
      </p:sp>
      <p:pic>
        <p:nvPicPr>
          <p:cNvPr id="5" name="Image 1" descr="-729be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89" y="2570261"/>
            <a:ext cx="857250" cy="8572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89677" y="3804642"/>
            <a:ext cx="3602147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IS 100% CPU ALWAYS SUSPICIOUS?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388412" y="4103787"/>
            <a:ext cx="360467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No. High CPU can often be attributed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legitimate background tasks, updates,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maintenance; context is required.</a:t>
            </a:r>
            <a:endParaRPr lang="en-US" dirty="0"/>
          </a:p>
        </p:txBody>
      </p:sp>
      <p:pic>
        <p:nvPicPr>
          <p:cNvPr id="8" name="Image 2" descr="517327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480" y="2559104"/>
            <a:ext cx="762000" cy="8572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307116" y="3804642"/>
            <a:ext cx="3577769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UNKNOWN EXECUTABLE EXTERNAL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COMMUNICATION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4225409" y="4322564"/>
            <a:ext cx="374118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priority is to investigate the process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lineage and correlate network activity with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events.</a:t>
            </a:r>
            <a:endParaRPr lang="en-US" dirty="0"/>
          </a:p>
        </p:txBody>
      </p:sp>
      <p:pic>
        <p:nvPicPr>
          <p:cNvPr id="11" name="Image 3" descr="73886b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0489" y="2547939"/>
            <a:ext cx="790575" cy="8953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362950" y="3804642"/>
            <a:ext cx="32766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RAPID FILE RENAMING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8264828" y="4103787"/>
            <a:ext cx="347284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This is a classic behavioral indicator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ransomware activity.</a:t>
            </a:r>
            <a:endParaRPr lang="en-US" dirty="0"/>
          </a:p>
        </p:txBody>
      </p:sp>
      <p:sp>
        <p:nvSpPr>
          <p:cNvPr id="14" name="Shape 8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5" name="Text 9"/>
          <p:cNvSpPr/>
          <p:nvPr/>
        </p:nvSpPr>
        <p:spPr>
          <a:xfrm>
            <a:off x="2076450" y="6214914"/>
            <a:ext cx="80391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REMEMBER: NOT EVERY SPIKE IS BAD, BUT EVERY SPIKE NEEDS A REASON. INVESTIGATE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 CPU PROCESSES AND WATCH FOR RAPID FILE CHANGES AS A SIGN OF RANSOMWARE.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for Resource Anomaly Analysis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839938"/>
            <a:ext cx="5404098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ANOMALIES AS SYMPTOMS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 that consumption spikes are indicators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underlying issues rather than root causes themselves.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NECESSITY OF CONTEXT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 baseline metrics to effectively differentiate between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normal operational behavior and potential threats.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839938"/>
            <a:ext cx="535558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PROCESS-LEVEL PIVOT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Transition your analytical focus from general resource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consumption to the specific processes driving those metrics.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CORRELATION AS NARRATIVE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Link disparate data points to convert raw noise into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meaningful, actionable intelligence.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100013" y="6414939"/>
            <a:ext cx="119919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CONSUMPTION IS THE SYMPTOM. THE PROCESS CAUSING IT IS THE LEAD. NEXT LESSON: DETECTING UNAUTHORIZED SOFTWARE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Counts as Abnormal?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usage that deviates significantly from expected behavior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92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technical dashboard monitor displaying a sharp spike in a graph line.">    </p:cNvPr>
          <p:cNvPicPr>
            <a:picLocks noChangeAspect="1"/>
          </p:cNvPicPr>
          <p:nvPr/>
        </p:nvPicPr>
        <p:blipFill>
          <a:blip r:embed="rId2"/>
          <a:srcRect l="0" r="0" t="6170" b="6170"/>
          <a:stretch/>
        </p:blipFill>
        <p:spPr>
          <a:xfrm>
            <a:off x="476250" y="1771650"/>
            <a:ext cx="4476750" cy="3924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82726"/>
            <a:ext cx="6477000" cy="29073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CPU AT 100%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Sustained maximum processor load.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UNEXPLAINED MEMORY GROWTH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Consistent increase in RAM consumption.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DISK WRITE SPIKES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Unusual bursts of input/output activity.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BANDWIDTH SATURATION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 traffic exceeding normal throughput limits.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3033713" y="6414939"/>
            <a:ext cx="61245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 UTILIZATION IS AN INDICATOR—NOT PROOF OF COMPROMISE.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 the Baseline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Defining system normalcy to identify anomalies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839938"/>
            <a:ext cx="5327005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ASSET ROLE &amp; BUSINESS CYCLE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mission criticality and operational cadence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system.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TIME OF DAY &amp; SCHEDULED JOBS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Accounting for routine maintenance, backups, and heavy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reporting cycles.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839938"/>
            <a:ext cx="5238750" cy="15533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TYPICAL NUMBER OF USERS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Establishing expected access patterns and session counts.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 EXAMPLES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Database servers have expected high CPU during reports,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whereas idle laptops with high CPU indicate anomalies.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3176588" y="6414939"/>
            <a:ext cx="58388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ABNORMAL DEPENDS ON WHAT THAT SYSTEM NORMALLY DOES.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8504932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CPU Anomalies: Identification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and Investigation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Detecting background resource exploitation and malicious processes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4476750" cy="3086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computer processor chip">    </p:cNvPr>
          <p:cNvPicPr>
            <a:picLocks noChangeAspect="1"/>
          </p:cNvPicPr>
          <p:nvPr/>
        </p:nvPicPr>
        <p:blipFill>
          <a:blip r:embed="rId2"/>
          <a:srcRect l="0" r="0" t="15383" b="15383"/>
          <a:stretch/>
        </p:blipFill>
        <p:spPr>
          <a:xfrm>
            <a:off x="476250" y="2409825"/>
            <a:ext cx="4476750" cy="30861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549426"/>
            <a:ext cx="6738193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SUSPICIOUS PATTERNS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Watch for sustained high CPU usage while idle, unknown processes lacking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parent attribution, and spikes following suspicious system changes.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POTENTIAL CAUSES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Common culprits include hidden cryptomining operations, malware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worms, or unauthorized background shell scripts.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INVESTIGATION QUESTION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Always ask: Which specific process is consuming the CPU, and is that activity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authorized?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2600325" y="6214914"/>
            <a:ext cx="69913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ALWAYS ISOLATE SUSPICIOUS PROCESSES TO DETERMINE IF THEY BELONG TO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AUTHORIZED APPLICATIONS OR REPRESENT MALICIOUS RESOURCE THEFT.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Memory Anomalies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Behavioral Signs and Underlying Causes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3619500" cy="15573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RAPID MEMORY GROWTH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911971"/>
            <a:ext cx="333375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Sudden, unaccounted-for spikes in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consumption.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431003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3" y="2007449"/>
            <a:ext cx="285750" cy="2381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128838"/>
            <a:ext cx="3619500" cy="1557338"/>
          </a:xfrm>
          <a:prstGeom prst="rect">
            <a:avLst/>
          </a:prstGeom>
          <a:solidFill>
            <a:srgbClr val="2770A5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2630686"/>
            <a:ext cx="3468142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FREQUENT APPLICATION CRASHES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2911971"/>
            <a:ext cx="333375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instability caused by memory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pressure or access violations.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D547C"/>
            </a:solidFill>
            <a:prstDash val="solid"/>
            <a:miter lim="800000"/>
          </a:ln>
        </p:spPr>
      </p:sp>
      <p:pic>
        <p:nvPicPr>
          <p:cNvPr id="14" name="Image 2" descr="34312a2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742" y="1944663"/>
            <a:ext cx="323850" cy="3714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128838"/>
            <a:ext cx="3619500" cy="15573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LARGE PROCESS FOOTPRINTS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2911971"/>
            <a:ext cx="3466356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Processes exceeding established historical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baselines.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9" name="Image 3" descr="-27faaa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1126" y="1994891"/>
            <a:ext cx="304800" cy="27622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76250" y="4138613"/>
            <a:ext cx="5524500" cy="1557338"/>
          </a:xfrm>
          <a:prstGeom prst="rect">
            <a:avLst/>
          </a:prstGeom>
          <a:solidFill>
            <a:srgbClr val="74B1BE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62000" y="4640461"/>
            <a:ext cx="5238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MEMORY LEAKS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62000" y="4921746"/>
            <a:ext cx="5238750" cy="2096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Software defects resulting in sustained resource usage.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28813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19DAE"/>
            </a:solidFill>
            <a:prstDash val="solid"/>
            <a:miter lim="800000"/>
          </a:ln>
        </p:spPr>
      </p:sp>
      <p:pic>
        <p:nvPicPr>
          <p:cNvPr id="24" name="Image 4" descr="-5c54fe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6415" y="3975365"/>
            <a:ext cx="190500" cy="33337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6191250" y="4138613"/>
            <a:ext cx="5524500" cy="15573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6477000" y="4640461"/>
            <a:ext cx="5238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THREATS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6477000" y="4921746"/>
            <a:ext cx="5238750" cy="2096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Code injection or malicious resource exhaustion attacks.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85963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9" name="Image 5" descr="234b666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185" y="3971180"/>
            <a:ext cx="285750" cy="34290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1104900" y="6414939"/>
            <a:ext cx="99822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INSIGHT: RESOURCE ANOMALIES CAN RESULT FROM EITHER SECURITY INCIDENTS OR OPERATIONAL FAILURES.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Disk and File Activity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Suspicious Patterns and Potential Causes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981325"/>
            <a:ext cx="2667000" cy="18621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483173"/>
            <a:ext cx="2450604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MASSIVE FILE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CREATION/ENCRYPTION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977729"/>
            <a:ext cx="2398216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Rapid, large-scale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modifications or renaming of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file extensions.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6241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6fb4ec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177" y="2809707"/>
            <a:ext cx="257175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981325"/>
            <a:ext cx="2667000" cy="1862138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483173"/>
            <a:ext cx="244733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SUDDEN DROPS IN FREE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SPACE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977729"/>
            <a:ext cx="2472779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Rapid consumption of storage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indicating encryption or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staging activities.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6241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-6da496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249" y="2818079"/>
            <a:ext cx="371475" cy="3333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981325"/>
            <a:ext cx="2667000" cy="1862138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483173"/>
            <a:ext cx="23812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 WRITE ACTIVITY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764459"/>
            <a:ext cx="2381250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Intense I/O operations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sustained over a short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duration.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6241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-16d7f8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689" y="2822265"/>
            <a:ext cx="323850" cy="32385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981325"/>
            <a:ext cx="2667000" cy="18621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483173"/>
            <a:ext cx="23812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POTENTIAL CAUSES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764459"/>
            <a:ext cx="2411909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Ransomware deployment,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data staging, or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excessive log generation.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62413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34312a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8992" y="2797151"/>
            <a:ext cx="323850" cy="37147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1490663" y="6414939"/>
            <a:ext cx="92106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CONSUMPTION BECOMES MORE MEANINGFUL WHEN COMBINED WITH FILE-SYSTEM BEHAVIOR.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Network Resource Consumption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and Mitigating Abnormal Behavior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239988"/>
            <a:ext cx="5238750" cy="992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ABNORMAL BEHAVIOR INDICATORS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Bandwidth saturation, large outbound transfers,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unexpected connectivity during idle periods are primary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signals of malicious activity.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23998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POTENTIAL SECURITY IMPLICATIONS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These patterns often point to data exfiltration, C2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communication, or botnet propagation.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814638" y="6414939"/>
            <a:ext cx="65627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WHERE IS THE TRAFFIC GOING, AND WHICH PROCESS IS GENERATING IT?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Process-Level Analysis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Investigative Flow and Critical Data Capture</a:t>
            </a:r>
            <a:endParaRPr lang="en-US" dirty="0"/>
          </a:p>
        </p:txBody>
      </p:sp>
      <p:pic>
        <p:nvPicPr>
          <p:cNvPr id="5" name="Image 1" descr="-739083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35448"/>
            <a:ext cx="240030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060025"/>
            <a:ext cx="20193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INVESTIGATIVE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FLOW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963263"/>
            <a:ext cx="207582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Host Anomaly →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 → Executable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→ User → Activity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438275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a4fe7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399" y="2518247"/>
            <a:ext cx="228600" cy="219075"/>
          </a:xfrm>
          <a:prstGeom prst="rect">
            <a:avLst/>
          </a:prstGeom>
        </p:spPr>
      </p:pic>
      <p:pic>
        <p:nvPicPr>
          <p:cNvPr id="10" name="Image 3" descr="054f89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2635448"/>
            <a:ext cx="240030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019425" y="306002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PROCESS ID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(PID)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2971800" y="3963263"/>
            <a:ext cx="201930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Unique identifier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instance tracking.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3648075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B52"/>
            </a:solidFill>
            <a:prstDash val="solid"/>
            <a:miter lim="800000"/>
          </a:ln>
        </p:spPr>
      </p:sp>
      <p:pic>
        <p:nvPicPr>
          <p:cNvPr id="14" name="Image 4" descr="-a4fe7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199" y="2518247"/>
            <a:ext cx="228600" cy="219075"/>
          </a:xfrm>
          <a:prstGeom prst="rect">
            <a:avLst/>
          </a:prstGeom>
        </p:spPr>
      </p:pic>
      <p:pic>
        <p:nvPicPr>
          <p:cNvPr id="15" name="Image 5" descr="-26251f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5850" y="2635448"/>
            <a:ext cx="240030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5229225" y="306002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EXECUTABLE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PATH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5181600" y="3963263"/>
            <a:ext cx="201930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Location on the disk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identify suspicious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directories.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5857875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9" name="Image 6" descr="-4d5e005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8796" y="2546151"/>
            <a:ext cx="238125" cy="180975"/>
          </a:xfrm>
          <a:prstGeom prst="rect">
            <a:avLst/>
          </a:prstGeom>
        </p:spPr>
      </p:pic>
      <p:pic>
        <p:nvPicPr>
          <p:cNvPr id="20" name="Image 7" descr="4393946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5650" y="2635448"/>
            <a:ext cx="240030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7439025" y="306002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PARENT/CHILD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HIERARCHY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7391400" y="3963263"/>
            <a:ext cx="20193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Mapping the process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tree to identify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injection or spawning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patterns.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8067675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72C"/>
            </a:solidFill>
            <a:prstDash val="solid"/>
            <a:miter lim="800000"/>
          </a:ln>
        </p:spPr>
      </p:sp>
      <p:pic>
        <p:nvPicPr>
          <p:cNvPr id="24" name="Image 8" descr="-6d6358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0920" y="2526619"/>
            <a:ext cx="190500" cy="219075"/>
          </a:xfrm>
          <a:prstGeom prst="rect">
            <a:avLst/>
          </a:prstGeom>
        </p:spPr>
      </p:pic>
      <p:pic>
        <p:nvPicPr>
          <p:cNvPr id="25" name="Image 9" descr="32fe30a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5450" y="2635448"/>
            <a:ext cx="2400300" cy="1190625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9648825" y="306002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DIGITAL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SIGNATURE</a:t>
            </a:r>
            <a:endParaRPr lang="en-US" dirty="0"/>
          </a:p>
        </p:txBody>
      </p:sp>
      <p:sp>
        <p:nvSpPr>
          <p:cNvPr id="27" name="Text 15"/>
          <p:cNvSpPr/>
          <p:nvPr/>
        </p:nvSpPr>
        <p:spPr>
          <a:xfrm>
            <a:off x="9601200" y="3963263"/>
            <a:ext cx="201930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Verification of file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authenticity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origin.</a:t>
            </a:r>
            <a:endParaRPr lang="en-US" dirty="0"/>
          </a:p>
        </p:txBody>
      </p:sp>
      <p:sp>
        <p:nvSpPr>
          <p:cNvPr id="28" name="Shape 16"/>
          <p:cNvSpPr/>
          <p:nvPr/>
        </p:nvSpPr>
        <p:spPr>
          <a:xfrm>
            <a:off x="10277475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9" name="Image 10" descr="-27987a1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0724" y="2523827"/>
            <a:ext cx="190500" cy="228600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1" name="Text 18"/>
          <p:cNvSpPr/>
          <p:nvPr/>
        </p:nvSpPr>
        <p:spPr>
          <a:xfrm>
            <a:off x="2109788" y="6414939"/>
            <a:ext cx="79724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CPU AT 95% TELLS YOU SOMETHING IS HAPPENING. THE PROCESS TREE TELLS YOU WHAT.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Correlate Multiple Indicators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Transforming isolated anomalies into actionable intelligence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839938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WHY CORRELATION MATTERS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Single resource spikes are often insufficient; combining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telemetry sources builds concrete security cases.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CRYPTOMINING DETECTION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 CPU load paired with outgoing connections to known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mining pools.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839938"/>
            <a:ext cx="5432078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RANSOMWARE INDICATORS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Rapid disk write activity synchronized with mass file renaming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EXFILTRATION PATTERNS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Unusual spikes in network traffic occurring alongside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suspicious archive creation.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476500" y="6414939"/>
            <a:ext cx="72390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ONE RESOURCE SPIKE IS WEAK EVIDENCE. CORRELATED BEHAVIOR IS STRONGER.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2026-08-11T22:48:41Z</dcterms:created>
  <dcterms:modified xsi:type="dcterms:W3CDTF">2026-08-11T22:48:41Z</dcterms:modified>
</cp:coreProperties>
</file>