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-8046b1e.png"/><Relationship Id="rId2" Type="http://schemas.openxmlformats.org/officeDocument/2006/relationships/image" Target="../media/image-37b1b6a2.png"/><Relationship Id="rId3" Type="http://schemas.openxmlformats.org/officeDocument/2006/relationships/image" Target="../media/image--44ddca5e.png"/><Relationship Id="rId4" Type="http://schemas.openxmlformats.org/officeDocument/2006/relationships/image" Target="../media/image--3a9bbcde.png"/><Relationship Id="rId5" Type="http://schemas.openxmlformats.org/officeDocument/2006/relationships/image" Target="../media/image--212ffb5e.png"/><Relationship Id="rId6" Type="http://schemas.openxmlformats.org/officeDocument/2006/relationships/image" Target="../media/image-533ae322.png"/><Relationship Id="rId7" Type="http://schemas.openxmlformats.org/officeDocument/2006/relationships/image" Target="../media/image--685e539e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8.png"/><Relationship Id="rId2" Type="http://schemas.openxmlformats.org/officeDocument/2006/relationships/image" Target="../media/image--7b384c9e1.png"/><Relationship Id="rId3" Type="http://schemas.openxmlformats.org/officeDocument/2006/relationships/image" Target="../media/image-7a833fe1.png"/><Relationship Id="rId4" Type="http://schemas.openxmlformats.org/officeDocument/2006/relationships/image" Target="../media/image-234b1.png"/><Relationship Id="rId5" Type="http://schemas.openxmlformats.org/officeDocument/2006/relationships/image" Target="../media/image--6f88669e1.png"/><Relationship Id="rId6" Type="http://schemas.openxmlformats.org/officeDocument/2006/relationships/image" Target="../media/image-68cddc1.png"/><Relationship Id="rId7" Type="http://schemas.openxmlformats.org/officeDocument/2006/relationships/image" Target="../media/image--2ea0ea5e1.png"/><Relationship Id="rId8" Type="http://schemas.openxmlformats.org/officeDocument/2006/relationships/image" Target="../media/image-6fb4eca1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9.png"/><Relationship Id="rId2" Type="http://schemas.openxmlformats.org/officeDocument/2006/relationships/image" Target="../media/image-3cd0afe1.png"/><Relationship Id="rId3" Type="http://schemas.openxmlformats.org/officeDocument/2006/relationships/image" Target="../media/image-43237da1.png"/><Relationship Id="rId4" Type="http://schemas.openxmlformats.org/officeDocument/2006/relationships/image" Target="../media/image--133995e1.png"/><Relationship Id="rId5" Type="http://schemas.openxmlformats.org/officeDocument/2006/relationships/image" Target="../media/image--176243de1.png"/><Relationship Id="rId6" Type="http://schemas.openxmlformats.org/officeDocument/2006/relationships/image" Target="../media/image-4bca9fe1.png"/><Relationship Id="rId7" Type="http://schemas.openxmlformats.org/officeDocument/2006/relationships/image" Target="../media/image-49f1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2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10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11.png"/><Relationship Id="rId2" Type="http://schemas.openxmlformats.org/officeDocument/2006/relationships/image" Target="../media/image-234b2.png"/><Relationship Id="rId3" Type="http://schemas.openxmlformats.org/officeDocument/2006/relationships/image" Target="../media/image--7b384c9e2.png"/><Relationship Id="rId4" Type="http://schemas.openxmlformats.org/officeDocument/2006/relationships/image" Target="../media/image--4fa85c1e1.png"/><Relationship Id="rId5" Type="http://schemas.openxmlformats.org/officeDocument/2006/relationships/image" Target="../media/image--6da496de1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4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1.png"/><Relationship Id="rId2" Type="http://schemas.openxmlformats.org/officeDocument/2006/relationships/image" Target="../media/image-37b1b6a1.png"/><Relationship Id="rId3" Type="http://schemas.openxmlformats.org/officeDocument/2006/relationships/image" Target="../media/image--44ddca5e1.png"/><Relationship Id="rId4" Type="http://schemas.openxmlformats.org/officeDocument/2006/relationships/image" Target="../media/image--3a9bbcde1.png"/><Relationship Id="rId5" Type="http://schemas.openxmlformats.org/officeDocument/2006/relationships/image" Target="../media/image-0a7594a1.png"/><Relationship Id="rId6" Type="http://schemas.openxmlformats.org/officeDocument/2006/relationships/image" Target="../media/image-533ae1.png"/><Relationship Id="rId7" Type="http://schemas.openxmlformats.org/officeDocument/2006/relationships/image" Target="../media/image--7ef20f5e1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image" Target="../media/image-435cb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2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3.png"/><Relationship Id="rId2" Type="http://schemas.openxmlformats.org/officeDocument/2006/relationships/image" Target="../media/image-37b1b6a3.png"/><Relationship Id="rId3" Type="http://schemas.openxmlformats.org/officeDocument/2006/relationships/image" Target="../media/image--27987a1e1.png"/><Relationship Id="rId4" Type="http://schemas.openxmlformats.org/officeDocument/2006/relationships/image" Target="../media/image--3a9bbcde2.png"/><Relationship Id="rId5" Type="http://schemas.openxmlformats.org/officeDocument/2006/relationships/image" Target="../media/image--1dc5bf9e1.png"/><Relationship Id="rId6" Type="http://schemas.openxmlformats.org/officeDocument/2006/relationships/image" Target="../media/image-533ae2.png"/><Relationship Id="rId7" Type="http://schemas.openxmlformats.org/officeDocument/2006/relationships/image" Target="../media/image-3d4bfe1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4.png"/><Relationship Id="rId2" Type="http://schemas.openxmlformats.org/officeDocument/2006/relationships/image" Target="../media/image-1b3e1.png"/><Relationship Id="rId3" Type="http://schemas.openxmlformats.org/officeDocument/2006/relationships/image" Target="../media/image--f155fde1.png"/><Relationship Id="rId4" Type="http://schemas.openxmlformats.org/officeDocument/2006/relationships/image" Target="../media/image--3b77295e1.png"/><Relationship Id="rId5" Type="http://schemas.openxmlformats.org/officeDocument/2006/relationships/image" Target="../media/image--39180c1e1.png"/><Relationship Id="rId6" Type="http://schemas.openxmlformats.org/officeDocument/2006/relationships/image" Target="../media/image--27eb8d1e1.png"/><Relationship Id="rId7" Type="http://schemas.openxmlformats.org/officeDocument/2006/relationships/image" Target="../media/image-437c4f1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6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5.png"/><Relationship Id="rId2" Type="http://schemas.openxmlformats.org/officeDocument/2006/relationships/image" Target="../media/image--7605a39e1.png"/><Relationship Id="rId3" Type="http://schemas.openxmlformats.org/officeDocument/2006/relationships/image" Target="../media/image--44ddca5e2.png"/><Relationship Id="rId4" Type="http://schemas.openxmlformats.org/officeDocument/2006/relationships/image" Target="../media/image-12f80ca1.png"/><Relationship Id="rId5" Type="http://schemas.openxmlformats.org/officeDocument/2006/relationships/image" Target="../media/image--7ef20f5e2.png"/><Relationship Id="rId6" Type="http://schemas.openxmlformats.org/officeDocument/2006/relationships/image" Target="../media/image--6ff230de1.png"/><Relationship Id="rId7" Type="http://schemas.openxmlformats.org/officeDocument/2006/relationships/image" Target="../media/image--67a2d61e1.png"/><Relationship Id="rId8" Type="http://schemas.openxmlformats.org/officeDocument/2006/relationships/image" Target="../media/image--1b994ade1.png"/><Relationship Id="rId9" Type="http://schemas.openxmlformats.org/officeDocument/2006/relationships/image" Target="../media/image--3c6dcb1e1.png"/><Relationship Id="rId10" Type="http://schemas.openxmlformats.org/officeDocument/2006/relationships/image" Target="../media/image--152579e1.png"/><Relationship Id="rId11" Type="http://schemas.openxmlformats.org/officeDocument/2006/relationships/image" Target="../media/image--7eb0fade1.png"/><Relationship Id="rId12" Type="http://schemas.openxmlformats.org/officeDocument/2006/relationships/image" Target="../media/image--2b8308de1.png"/><Relationship Id="rId13" Type="http://schemas.openxmlformats.org/officeDocument/2006/relationships/image" Target="../media/image-0d28e8e1.png"/><Relationship Id="rId14" Type="http://schemas.openxmlformats.org/officeDocument/2006/relationships/image" Target="../media/image--530c865e1.png"/><Relationship Id="rId15" Type="http://schemas.openxmlformats.org/officeDocument/2006/relationships/image" Target="../media/image-09b084e1.png"/><Relationship Id="rId16" Type="http://schemas.openxmlformats.org/officeDocument/2006/relationships/image" Target="../media/image--cfaadde1.png"/><Relationship Id="rId17" Type="http://schemas.openxmlformats.org/officeDocument/2006/relationships/image" Target="../media/image--27987a1e2.png"/><Relationship Id="rId18" Type="http://schemas.openxmlformats.org/officeDocument/2006/relationships/slideLayout" Target="../slideLayouts/slideLayout1.xml"/><Relationship Id="rId19" Type="http://schemas.openxmlformats.org/officeDocument/2006/relationships/notesSlide" Target="../notesSlides/notesSlide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6.png"/><Relationship Id="rId2" Type="http://schemas.openxmlformats.org/officeDocument/2006/relationships/image" Target="../media/image--4da9e3de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7.png"/><Relationship Id="rId2" Type="http://schemas.openxmlformats.org/officeDocument/2006/relationships/image" Target="../media/image--7390831e1.png"/><Relationship Id="rId3" Type="http://schemas.openxmlformats.org/officeDocument/2006/relationships/image" Target="../media/image-1378aa1.png"/><Relationship Id="rId4" Type="http://schemas.openxmlformats.org/officeDocument/2006/relationships/image" Target="../media/image-054f89a1.png"/><Relationship Id="rId5" Type="http://schemas.openxmlformats.org/officeDocument/2006/relationships/image" Target="../media/image--7b03821e1.png"/><Relationship Id="rId6" Type="http://schemas.openxmlformats.org/officeDocument/2006/relationships/image" Target="../media/image--26251f1e1.png"/><Relationship Id="rId7" Type="http://schemas.openxmlformats.org/officeDocument/2006/relationships/image" Target="../media/image--6f2d0e1e1.png"/><Relationship Id="rId8" Type="http://schemas.openxmlformats.org/officeDocument/2006/relationships/image" Target="../media/image-1.png"/><Relationship Id="rId9" Type="http://schemas.openxmlformats.org/officeDocument/2006/relationships/image" Target="../media/image--6fc5e65e1.png"/><Relationship Id="rId10" Type="http://schemas.openxmlformats.org/officeDocument/2006/relationships/image" Target="../media/image-32fe30a1.png"/><Relationship Id="rId11" Type="http://schemas.openxmlformats.org/officeDocument/2006/relationships/image" Target="../media/image--3e516b9e1.pn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Abuse of URL Shorteners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CompTIA CySA+ CS0-004 | Objective 1.2 | Micro Lesson 42</a:t>
            </a:r>
            <a:endParaRPr lang="en-US" dirty="0"/>
          </a:p>
        </p:txBody>
      </p:sp>
      <p:pic>
        <p:nvPicPr>
          <p:cNvPr id="5" name="Image 1" descr="37b1b6a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2652117"/>
            <a:ext cx="3876675" cy="119062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23875" y="3186232"/>
            <a:ext cx="3492401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SHORT URL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762000" y="3979932"/>
            <a:ext cx="3540115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Initial entry point often used in phishing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or spam campaigns.</a:t>
            </a:r>
            <a:endParaRPr lang="en-US" dirty="0"/>
          </a:p>
        </p:txBody>
      </p:sp>
      <p:sp>
        <p:nvSpPr>
          <p:cNvPr id="8" name="Shape 4"/>
          <p:cNvSpPr/>
          <p:nvPr/>
        </p:nvSpPr>
        <p:spPr>
          <a:xfrm>
            <a:off x="2174825" y="2413992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2" descr="-44ddca5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5748" y="2560030"/>
            <a:ext cx="238125" cy="180975"/>
          </a:xfrm>
          <a:prstGeom prst="rect">
            <a:avLst/>
          </a:prstGeom>
        </p:spPr>
      </p:pic>
      <p:pic>
        <p:nvPicPr>
          <p:cNvPr id="10" name="Image 3" descr="-3a9bbcd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9151" y="2652117"/>
            <a:ext cx="3876675" cy="119062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492625" y="3186232"/>
            <a:ext cx="3206651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REDIRECT SERVICE</a:t>
            </a:r>
            <a:endParaRPr lang="en-US" dirty="0"/>
          </a:p>
        </p:txBody>
      </p:sp>
      <p:sp>
        <p:nvSpPr>
          <p:cNvPr id="12" name="Text 6"/>
          <p:cNvSpPr/>
          <p:nvPr/>
        </p:nvSpPr>
        <p:spPr>
          <a:xfrm>
            <a:off x="4445000" y="3979932"/>
            <a:ext cx="3492401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intermediary service used to mask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true destination.</a:t>
            </a:r>
            <a:endParaRPr lang="en-US" dirty="0"/>
          </a:p>
        </p:txBody>
      </p:sp>
      <p:sp>
        <p:nvSpPr>
          <p:cNvPr id="13" name="Shape 7"/>
          <p:cNvSpPr/>
          <p:nvPr/>
        </p:nvSpPr>
        <p:spPr>
          <a:xfrm>
            <a:off x="5857726" y="2413992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213F"/>
            </a:solidFill>
            <a:prstDash val="solid"/>
            <a:miter lim="800000"/>
          </a:ln>
        </p:spPr>
      </p:sp>
      <p:pic>
        <p:nvPicPr>
          <p:cNvPr id="14" name="Image 4" descr="-212ffb5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4229" y="2518173"/>
            <a:ext cx="228600" cy="266700"/>
          </a:xfrm>
          <a:prstGeom prst="rect">
            <a:avLst/>
          </a:prstGeom>
        </p:spPr>
      </p:pic>
      <p:pic>
        <p:nvPicPr>
          <p:cNvPr id="15" name="Image 5" descr="533ae322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2200" y="2652117"/>
            <a:ext cx="3876675" cy="1190625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8175625" y="3186232"/>
            <a:ext cx="3206651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FINAL DESTINATION</a:t>
            </a:r>
            <a:endParaRPr lang="en-US" dirty="0"/>
          </a:p>
        </p:txBody>
      </p:sp>
      <p:sp>
        <p:nvSpPr>
          <p:cNvPr id="17" name="Text 9"/>
          <p:cNvSpPr/>
          <p:nvPr/>
        </p:nvSpPr>
        <p:spPr>
          <a:xfrm>
            <a:off x="8128000" y="3979932"/>
            <a:ext cx="3492401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actual malicious payload 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Command &amp; Control (C2) server.</a:t>
            </a:r>
            <a:endParaRPr lang="en-US" dirty="0"/>
          </a:p>
        </p:txBody>
      </p:sp>
      <p:sp>
        <p:nvSpPr>
          <p:cNvPr id="18" name="Shape 10"/>
          <p:cNvSpPr/>
          <p:nvPr/>
        </p:nvSpPr>
        <p:spPr>
          <a:xfrm>
            <a:off x="9540776" y="2413992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0D19"/>
            </a:solidFill>
            <a:prstDash val="solid"/>
            <a:miter lim="800000"/>
          </a:ln>
        </p:spPr>
      </p:sp>
      <p:pic>
        <p:nvPicPr>
          <p:cNvPr id="19" name="Image 6" descr="-685e539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78440" y="2551657"/>
            <a:ext cx="209550" cy="209550"/>
          </a:xfrm>
          <a:prstGeom prst="rect">
            <a:avLst/>
          </a:prstGeom>
        </p:spPr>
      </p:pic>
      <p:sp>
        <p:nvSpPr>
          <p:cNvPr id="20" name="Shape 11"/>
          <p:cNvSpPr/>
          <p:nvPr/>
        </p:nvSpPr>
        <p:spPr>
          <a:xfrm>
            <a:off x="0" y="5772150"/>
            <a:ext cx="12192000" cy="108585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1" name="Text 12"/>
          <p:cNvSpPr/>
          <p:nvPr/>
        </p:nvSpPr>
        <p:spPr>
          <a:xfrm>
            <a:off x="2990850" y="6014889"/>
            <a:ext cx="6210300" cy="6018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THE SHORT URL IS MERELY THE GATEWAY; THE TRUE INVESTIGATIVE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TARGET IS ALWAYS THE FINAL DESTINATION WHERE THE TRAFFIC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TERMINATES.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Analyst URL-Shortener Checklist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Standardized investigation workflow for malicious links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2128838"/>
            <a:ext cx="2667000" cy="1457325"/>
          </a:xfrm>
          <a:prstGeom prst="rect">
            <a:avLst/>
          </a:prstGeom>
          <a:solidFill>
            <a:srgbClr val="004F98">
              <a:alpha val="3000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762000" y="2640955"/>
            <a:ext cx="2381250" cy="1657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07"/>
              </a:lnSpc>
            </a:pPr>
            <a:r>
              <a:rPr lang="en-US" sz="955" spc="9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PRESERVE URL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762000" y="2859732"/>
            <a:ext cx="2381250" cy="32652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285"/>
              </a:lnSpc>
              <a:spcBef>
                <a:spcPts val="409"/>
              </a:spcBef>
            </a:pPr>
            <a:r>
              <a:rPr lang="en-US" sz="893" spc="27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Capture the initial shortened link</a:t>
            </a:r>
            <a:br>
              <a:rPr lang="en-US" sz="893" spc="27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893" spc="27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exactly as encountered.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1452563" y="177165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1" descr="-7b384c9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947" y="1990706"/>
            <a:ext cx="352425" cy="27622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3333750" y="2128838"/>
            <a:ext cx="2667000" cy="1457325"/>
          </a:xfrm>
          <a:prstGeom prst="rect">
            <a:avLst/>
          </a:prstGeom>
          <a:solidFill>
            <a:srgbClr val="1A65A1">
              <a:alpha val="30000"/>
            </a:srgbClr>
          </a:solidFill>
          <a:ln>
            <a:miter lim="800000"/>
          </a:ln>
        </p:spPr>
      </p:sp>
      <p:sp>
        <p:nvSpPr>
          <p:cNvPr id="11" name="Text 7"/>
          <p:cNvSpPr/>
          <p:nvPr/>
        </p:nvSpPr>
        <p:spPr>
          <a:xfrm>
            <a:off x="3619500" y="2640955"/>
            <a:ext cx="2381250" cy="1657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07"/>
              </a:lnSpc>
            </a:pPr>
            <a:r>
              <a:rPr lang="en-US" sz="955" spc="9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IDENTIFY SERVICE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3619500" y="2859732"/>
            <a:ext cx="2381250" cy="32652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285"/>
              </a:lnSpc>
              <a:spcBef>
                <a:spcPts val="409"/>
              </a:spcBef>
            </a:pPr>
            <a:r>
              <a:rPr lang="en-US" sz="893" spc="27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Determine the shortening provider</a:t>
            </a:r>
            <a:br>
              <a:rPr lang="en-US" sz="893" spc="27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893" spc="27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used (e.g., bit.ly, t.co).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4310063" y="177165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134975"/>
            </a:solidFill>
            <a:prstDash val="solid"/>
            <a:miter lim="800000"/>
          </a:ln>
        </p:spPr>
      </p:sp>
      <p:pic>
        <p:nvPicPr>
          <p:cNvPr id="14" name="Image 2" descr="7a833fe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6332" y="1982334"/>
            <a:ext cx="409575" cy="295275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6191250" y="2128838"/>
            <a:ext cx="2667000" cy="1457325"/>
          </a:xfrm>
          <a:prstGeom prst="rect">
            <a:avLst/>
          </a:prstGeom>
          <a:solidFill>
            <a:srgbClr val="337BA9">
              <a:alpha val="30000"/>
            </a:srgbClr>
          </a:solidFill>
          <a:ln>
            <a:miter lim="800000"/>
          </a:ln>
        </p:spPr>
      </p:sp>
      <p:sp>
        <p:nvSpPr>
          <p:cNvPr id="16" name="Text 11"/>
          <p:cNvSpPr/>
          <p:nvPr/>
        </p:nvSpPr>
        <p:spPr>
          <a:xfrm>
            <a:off x="6477000" y="2640955"/>
            <a:ext cx="2381250" cy="1657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07"/>
              </a:lnSpc>
            </a:pPr>
            <a:r>
              <a:rPr lang="en-US" sz="955" spc="9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EXPAND SAFELY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6477000" y="2859732"/>
            <a:ext cx="2492573" cy="32652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285"/>
              </a:lnSpc>
              <a:spcBef>
                <a:spcPts val="409"/>
              </a:spcBef>
            </a:pPr>
            <a:r>
              <a:rPr lang="en-US" sz="893" spc="27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Use sandboxed tools to resolve the link</a:t>
            </a:r>
            <a:br>
              <a:rPr lang="en-US" sz="893" spc="27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893" spc="27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without executing potential payloads.</a:t>
            </a:r>
            <a:endParaRPr lang="en-US" dirty="0"/>
          </a:p>
        </p:txBody>
      </p:sp>
      <p:sp>
        <p:nvSpPr>
          <p:cNvPr id="18" name="Shape 13"/>
          <p:cNvSpPr/>
          <p:nvPr/>
        </p:nvSpPr>
        <p:spPr>
          <a:xfrm>
            <a:off x="7167563" y="177165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275E82"/>
            </a:solidFill>
            <a:prstDash val="solid"/>
            <a:miter lim="800000"/>
          </a:ln>
        </p:spPr>
      </p:sp>
      <p:pic>
        <p:nvPicPr>
          <p:cNvPr id="19" name="Image 3" descr="234b666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2435" y="1961405"/>
            <a:ext cx="285750" cy="342900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9048750" y="2128838"/>
            <a:ext cx="2667000" cy="1457325"/>
          </a:xfrm>
          <a:prstGeom prst="rect">
            <a:avLst/>
          </a:prstGeom>
          <a:solidFill>
            <a:srgbClr val="4D91B2">
              <a:alpha val="30000"/>
            </a:srgbClr>
          </a:solidFill>
          <a:ln>
            <a:miter lim="800000"/>
          </a:ln>
        </p:spPr>
      </p:sp>
      <p:sp>
        <p:nvSpPr>
          <p:cNvPr id="21" name="Text 15"/>
          <p:cNvSpPr/>
          <p:nvPr/>
        </p:nvSpPr>
        <p:spPr>
          <a:xfrm>
            <a:off x="9334500" y="2640955"/>
            <a:ext cx="2381250" cy="1657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07"/>
              </a:lnSpc>
            </a:pPr>
            <a:r>
              <a:rPr lang="en-US" sz="955" spc="9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RECORD REDIRECT CHAIN</a:t>
            </a:r>
            <a:endParaRPr lang="en-US" dirty="0"/>
          </a:p>
        </p:txBody>
      </p:sp>
      <p:sp>
        <p:nvSpPr>
          <p:cNvPr id="22" name="Text 16"/>
          <p:cNvSpPr/>
          <p:nvPr/>
        </p:nvSpPr>
        <p:spPr>
          <a:xfrm>
            <a:off x="9334500" y="2859732"/>
            <a:ext cx="2429917" cy="32652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285"/>
              </a:lnSpc>
              <a:spcBef>
                <a:spcPts val="409"/>
              </a:spcBef>
            </a:pPr>
            <a:r>
              <a:rPr lang="en-US" sz="893" spc="27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Document every intermediate hop and</a:t>
            </a:r>
            <a:br>
              <a:rPr lang="en-US" sz="893" spc="27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893" spc="27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header detail.</a:t>
            </a:r>
            <a:endParaRPr lang="en-US" dirty="0"/>
          </a:p>
        </p:txBody>
      </p:sp>
      <p:sp>
        <p:nvSpPr>
          <p:cNvPr id="23" name="Shape 17"/>
          <p:cNvSpPr/>
          <p:nvPr/>
        </p:nvSpPr>
        <p:spPr>
          <a:xfrm>
            <a:off x="10025063" y="177165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3E748E"/>
            </a:solidFill>
            <a:prstDash val="solid"/>
            <a:miter lim="800000"/>
          </a:ln>
        </p:spPr>
      </p:sp>
      <p:pic>
        <p:nvPicPr>
          <p:cNvPr id="24" name="Image 4" descr="-6f88669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5049" y="1973965"/>
            <a:ext cx="247650" cy="314325"/>
          </a:xfrm>
          <a:prstGeom prst="rect">
            <a:avLst/>
          </a:prstGeom>
        </p:spPr>
      </p:pic>
      <p:sp>
        <p:nvSpPr>
          <p:cNvPr id="25" name="Shape 18"/>
          <p:cNvSpPr/>
          <p:nvPr/>
        </p:nvSpPr>
        <p:spPr>
          <a:xfrm>
            <a:off x="476250" y="4038600"/>
            <a:ext cx="3619500" cy="1457325"/>
          </a:xfrm>
          <a:prstGeom prst="rect">
            <a:avLst/>
          </a:prstGeom>
          <a:solidFill>
            <a:srgbClr val="67A6BA">
              <a:alpha val="30000"/>
            </a:srgbClr>
          </a:solidFill>
          <a:ln>
            <a:miter lim="800000"/>
          </a:ln>
        </p:spPr>
      </p:sp>
      <p:sp>
        <p:nvSpPr>
          <p:cNvPr id="26" name="Text 19"/>
          <p:cNvSpPr/>
          <p:nvPr/>
        </p:nvSpPr>
        <p:spPr>
          <a:xfrm>
            <a:off x="762000" y="4550718"/>
            <a:ext cx="3333750" cy="1657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07"/>
              </a:lnSpc>
            </a:pPr>
            <a:r>
              <a:rPr lang="en-US" sz="955" spc="9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ANALYZE FINAL DOMAIN</a:t>
            </a:r>
            <a:endParaRPr lang="en-US" dirty="0"/>
          </a:p>
        </p:txBody>
      </p:sp>
      <p:sp>
        <p:nvSpPr>
          <p:cNvPr id="27" name="Text 20"/>
          <p:cNvSpPr/>
          <p:nvPr/>
        </p:nvSpPr>
        <p:spPr>
          <a:xfrm>
            <a:off x="762000" y="4769495"/>
            <a:ext cx="3507284" cy="32652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285"/>
              </a:lnSpc>
              <a:spcBef>
                <a:spcPts val="409"/>
              </a:spcBef>
            </a:pPr>
            <a:r>
              <a:rPr lang="en-US" sz="893" spc="27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Investigate the reputation and content of the destination</a:t>
            </a:r>
            <a:br>
              <a:rPr lang="en-US" sz="893" spc="27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893" spc="27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URL.</a:t>
            </a:r>
            <a:endParaRPr lang="en-US" dirty="0"/>
          </a:p>
        </p:txBody>
      </p:sp>
      <p:sp>
        <p:nvSpPr>
          <p:cNvPr id="28" name="Shape 21"/>
          <p:cNvSpPr/>
          <p:nvPr/>
        </p:nvSpPr>
        <p:spPr>
          <a:xfrm>
            <a:off x="1928813" y="3681413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4A8EA4"/>
            </a:solidFill>
            <a:prstDash val="solid"/>
            <a:miter lim="800000"/>
          </a:ln>
        </p:spPr>
      </p:sp>
      <p:pic>
        <p:nvPicPr>
          <p:cNvPr id="29" name="Image 5" descr="68cddc62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10197" y="3925583"/>
            <a:ext cx="361950" cy="228600"/>
          </a:xfrm>
          <a:prstGeom prst="rect">
            <a:avLst/>
          </a:prstGeom>
        </p:spPr>
      </p:pic>
      <p:sp>
        <p:nvSpPr>
          <p:cNvPr id="30" name="Shape 22"/>
          <p:cNvSpPr/>
          <p:nvPr/>
        </p:nvSpPr>
        <p:spPr>
          <a:xfrm>
            <a:off x="4286250" y="4038600"/>
            <a:ext cx="3619500" cy="1457325"/>
          </a:xfrm>
          <a:prstGeom prst="rect">
            <a:avLst/>
          </a:prstGeom>
          <a:solidFill>
            <a:srgbClr val="80BCC3">
              <a:alpha val="30000"/>
            </a:srgbClr>
          </a:solidFill>
          <a:ln>
            <a:miter lim="800000"/>
          </a:ln>
        </p:spPr>
      </p:sp>
      <p:sp>
        <p:nvSpPr>
          <p:cNvPr id="31" name="Text 23"/>
          <p:cNvSpPr/>
          <p:nvPr/>
        </p:nvSpPr>
        <p:spPr>
          <a:xfrm>
            <a:off x="4572000" y="4550718"/>
            <a:ext cx="3333750" cy="1657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07"/>
              </a:lnSpc>
            </a:pPr>
            <a:r>
              <a:rPr lang="en-US" sz="955" spc="9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DETERMINE USER IMPACT</a:t>
            </a:r>
            <a:endParaRPr lang="en-US" dirty="0"/>
          </a:p>
        </p:txBody>
      </p:sp>
      <p:sp>
        <p:nvSpPr>
          <p:cNvPr id="32" name="Text 24"/>
          <p:cNvSpPr/>
          <p:nvPr/>
        </p:nvSpPr>
        <p:spPr>
          <a:xfrm>
            <a:off x="4572000" y="4769495"/>
            <a:ext cx="3333750" cy="32652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285"/>
              </a:lnSpc>
              <a:spcBef>
                <a:spcPts val="409"/>
              </a:spcBef>
            </a:pPr>
            <a:r>
              <a:rPr lang="en-US" sz="893" spc="27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Assess the potential threat level and risk to</a:t>
            </a:r>
            <a:br>
              <a:rPr lang="en-US" sz="893" spc="27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893" spc="27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organizational assets.</a:t>
            </a:r>
            <a:endParaRPr lang="en-US" dirty="0"/>
          </a:p>
        </p:txBody>
      </p:sp>
      <p:sp>
        <p:nvSpPr>
          <p:cNvPr id="33" name="Shape 25"/>
          <p:cNvSpPr/>
          <p:nvPr/>
        </p:nvSpPr>
        <p:spPr>
          <a:xfrm>
            <a:off x="5738813" y="3681413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5DAAB3"/>
            </a:solidFill>
            <a:prstDash val="solid"/>
            <a:miter lim="800000"/>
          </a:ln>
        </p:spPr>
      </p:sp>
      <p:pic>
        <p:nvPicPr>
          <p:cNvPr id="34" name="Image 6" descr="-2ea0ea5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9464" y="3871169"/>
            <a:ext cx="295275" cy="333375"/>
          </a:xfrm>
          <a:prstGeom prst="rect">
            <a:avLst/>
          </a:prstGeom>
        </p:spPr>
      </p:pic>
      <p:sp>
        <p:nvSpPr>
          <p:cNvPr id="35" name="Shape 26"/>
          <p:cNvSpPr/>
          <p:nvPr/>
        </p:nvSpPr>
        <p:spPr>
          <a:xfrm>
            <a:off x="8096250" y="4038600"/>
            <a:ext cx="3619500" cy="1457325"/>
          </a:xfrm>
          <a:prstGeom prst="rect">
            <a:avLst/>
          </a:prstGeom>
          <a:solidFill>
            <a:srgbClr val="9AD2CB">
              <a:alpha val="30000"/>
            </a:srgbClr>
          </a:solidFill>
          <a:ln>
            <a:miter lim="800000"/>
          </a:ln>
        </p:spPr>
      </p:sp>
      <p:sp>
        <p:nvSpPr>
          <p:cNvPr id="36" name="Text 27"/>
          <p:cNvSpPr/>
          <p:nvPr/>
        </p:nvSpPr>
        <p:spPr>
          <a:xfrm>
            <a:off x="8382000" y="4550718"/>
            <a:ext cx="3333750" cy="1657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07"/>
              </a:lnSpc>
            </a:pPr>
            <a:r>
              <a:rPr lang="en-US" sz="955" spc="9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BLOCK IF MALICIOUS</a:t>
            </a:r>
            <a:endParaRPr lang="en-US" dirty="0"/>
          </a:p>
        </p:txBody>
      </p:sp>
      <p:sp>
        <p:nvSpPr>
          <p:cNvPr id="37" name="Text 28"/>
          <p:cNvSpPr/>
          <p:nvPr/>
        </p:nvSpPr>
        <p:spPr>
          <a:xfrm>
            <a:off x="8382000" y="4769495"/>
            <a:ext cx="3333750" cy="32652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285"/>
              </a:lnSpc>
              <a:spcBef>
                <a:spcPts val="409"/>
              </a:spcBef>
            </a:pPr>
            <a:r>
              <a:rPr lang="en-US" sz="893" spc="27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Apply necessary defensive measures and update</a:t>
            </a:r>
            <a:br>
              <a:rPr lang="en-US" sz="893" spc="27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893" spc="27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security controls.</a:t>
            </a:r>
            <a:endParaRPr lang="en-US" dirty="0"/>
          </a:p>
        </p:txBody>
      </p:sp>
      <p:sp>
        <p:nvSpPr>
          <p:cNvPr id="38" name="Shape 29"/>
          <p:cNvSpPr/>
          <p:nvPr/>
        </p:nvSpPr>
        <p:spPr>
          <a:xfrm>
            <a:off x="9548813" y="3681413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77C2B9"/>
            </a:solidFill>
            <a:prstDash val="solid"/>
            <a:miter lim="800000"/>
          </a:ln>
        </p:spPr>
      </p:sp>
      <p:pic>
        <p:nvPicPr>
          <p:cNvPr id="39" name="Image 7" descr="6fb4eca2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80428" y="3866982"/>
            <a:ext cx="257175" cy="342900"/>
          </a:xfrm>
          <a:prstGeom prst="rect">
            <a:avLst/>
          </a:prstGeom>
        </p:spPr>
      </p:pic>
      <p:sp>
        <p:nvSpPr>
          <p:cNvPr id="40" name="Shape 30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41" name="Text 31"/>
          <p:cNvSpPr/>
          <p:nvPr/>
        </p:nvSpPr>
        <p:spPr>
          <a:xfrm>
            <a:off x="2043113" y="6214914"/>
            <a:ext cx="8105775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PRESERVATION IS KEY—IF YOU DON'T SAVE THE ORIGINAL LINK AND THE REDIRECT CHAIN,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YOU'LL LOSE CRITICAL FORENSIC CONTEXT WHEN THE MALICIOUS DOMAIN IS TAKEN DOWN.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Exam Decision Rules: Shortened Links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 systematic approach to analyzing URL redirects during security exams.</a:t>
            </a:r>
            <a:endParaRPr lang="en-US" dirty="0"/>
          </a:p>
        </p:txBody>
      </p:sp>
      <p:pic>
        <p:nvPicPr>
          <p:cNvPr id="5" name="Image 1" descr="3cd0afe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158" y="2258988"/>
            <a:ext cx="466725" cy="36195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000250" y="2062758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SHORT LINK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2000250" y="2361902"/>
            <a:ext cx="4143375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Identify the initial entry point of the shortened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URL.</a:t>
            </a:r>
            <a:endParaRPr lang="en-US" dirty="0"/>
          </a:p>
        </p:txBody>
      </p:sp>
      <p:pic>
        <p:nvPicPr>
          <p:cNvPr id="8" name="Image 2" descr="43237da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8159" y="3421711"/>
            <a:ext cx="466725" cy="428625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2000250" y="3253383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EXPAND</a:t>
            </a:r>
            <a:endParaRPr lang="en-US" dirty="0"/>
          </a:p>
        </p:txBody>
      </p:sp>
      <p:sp>
        <p:nvSpPr>
          <p:cNvPr id="10" name="Text 5"/>
          <p:cNvSpPr/>
          <p:nvPr/>
        </p:nvSpPr>
        <p:spPr>
          <a:xfrm>
            <a:off x="2000250" y="3552527"/>
            <a:ext cx="4323904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Deconstruct the URL to reveal the hidden redirect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path.</a:t>
            </a:r>
            <a:endParaRPr lang="en-US" dirty="0"/>
          </a:p>
        </p:txBody>
      </p:sp>
      <p:pic>
        <p:nvPicPr>
          <p:cNvPr id="11" name="Image 3" descr="-133995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6063" y="4662512"/>
            <a:ext cx="390525" cy="34290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2000250" y="4444008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FOLLOW REDIRECTS</a:t>
            </a:r>
            <a:endParaRPr lang="en-US" dirty="0"/>
          </a:p>
        </p:txBody>
      </p:sp>
      <p:sp>
        <p:nvSpPr>
          <p:cNvPr id="13" name="Text 7"/>
          <p:cNvSpPr/>
          <p:nvPr/>
        </p:nvSpPr>
        <p:spPr>
          <a:xfrm>
            <a:off x="2000250" y="4743152"/>
            <a:ext cx="4143375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Trace the HTTP chain of events from start to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finish.</a:t>
            </a:r>
            <a:endParaRPr lang="en-US" dirty="0"/>
          </a:p>
        </p:txBody>
      </p:sp>
      <p:pic>
        <p:nvPicPr>
          <p:cNvPr id="14" name="Image 4" descr="-176243d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0392" y="2242242"/>
            <a:ext cx="409575" cy="409575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7239000" y="2062758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FIND FINAL DOMAIN</a:t>
            </a:r>
            <a:endParaRPr lang="en-US" dirty="0"/>
          </a:p>
        </p:txBody>
      </p:sp>
      <p:sp>
        <p:nvSpPr>
          <p:cNvPr id="16" name="Text 9"/>
          <p:cNvSpPr/>
          <p:nvPr/>
        </p:nvSpPr>
        <p:spPr>
          <a:xfrm>
            <a:off x="7239000" y="2361902"/>
            <a:ext cx="4143375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Resolve the actual destination site or server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address.</a:t>
            </a:r>
            <a:endParaRPr lang="en-US" dirty="0"/>
          </a:p>
        </p:txBody>
      </p:sp>
      <p:pic>
        <p:nvPicPr>
          <p:cNvPr id="17" name="Image 5" descr="4bca9fe2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5746" y="3483099"/>
            <a:ext cx="504825" cy="304800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7239000" y="3253383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CHECK USER ACTION</a:t>
            </a:r>
            <a:endParaRPr lang="en-US" dirty="0"/>
          </a:p>
        </p:txBody>
      </p:sp>
      <p:sp>
        <p:nvSpPr>
          <p:cNvPr id="19" name="Text 11"/>
          <p:cNvSpPr/>
          <p:nvPr/>
        </p:nvSpPr>
        <p:spPr>
          <a:xfrm>
            <a:off x="7239000" y="3552527"/>
            <a:ext cx="4143375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Evaluate exactly what interaction the user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triggered.</a:t>
            </a:r>
            <a:endParaRPr lang="en-US" dirty="0"/>
          </a:p>
        </p:txBody>
      </p:sp>
      <p:pic>
        <p:nvPicPr>
          <p:cNvPr id="20" name="Image 6" descr="49f17922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9231" y="4612332"/>
            <a:ext cx="428625" cy="428625"/>
          </a:xfrm>
          <a:prstGeom prst="rect">
            <a:avLst/>
          </a:prstGeom>
        </p:spPr>
      </p:pic>
      <p:sp>
        <p:nvSpPr>
          <p:cNvPr id="21" name="Text 12"/>
          <p:cNvSpPr/>
          <p:nvPr/>
        </p:nvSpPr>
        <p:spPr>
          <a:xfrm>
            <a:off x="7239000" y="4444008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CHECK WHAT HAPPENED NEXT</a:t>
            </a:r>
            <a:endParaRPr lang="en-US" dirty="0"/>
          </a:p>
        </p:txBody>
      </p:sp>
      <p:sp>
        <p:nvSpPr>
          <p:cNvPr id="22" name="Text 13"/>
          <p:cNvSpPr/>
          <p:nvPr/>
        </p:nvSpPr>
        <p:spPr>
          <a:xfrm>
            <a:off x="7239000" y="4743152"/>
            <a:ext cx="4143375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Analyze subsequent endpoint behavior 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potential data exfiltration.</a:t>
            </a:r>
            <a:endParaRPr lang="en-US" dirty="0"/>
          </a:p>
        </p:txBody>
      </p:sp>
      <p:sp>
        <p:nvSpPr>
          <p:cNvPr id="23" name="Shape 14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4" name="Text 15"/>
          <p:cNvSpPr/>
          <p:nvPr/>
        </p:nvSpPr>
        <p:spPr>
          <a:xfrm>
            <a:off x="2338388" y="6214914"/>
            <a:ext cx="7515225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NEVER JUDGE A LINK BY THE SHORTENER; ALWAYS CORRELATE FINDINGS FROM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PROXIES, DNS, AND ENDPOINT LOGS TO BUILD A COMPLETE INTERACTION TIMELINE.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Knowledge Check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Test your understanding of link security and phishing indicators.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1771650"/>
            <a:ext cx="4476750" cy="39243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5429250" y="2444651"/>
            <a:ext cx="6594277" cy="257993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LINK TRUSTWORTHINESS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Shorteners are merely delivery vehicles and do not validate the safety of the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destination.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DESTINATION IDENTIFICATION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final registered domain is the ultimate indicator of intent.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PHISHING DETECTION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If a user enters credentials after a link click and an account login follows,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suspect a phishing-related compromise.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8" name="Text 5"/>
          <p:cNvSpPr/>
          <p:nvPr/>
        </p:nvSpPr>
        <p:spPr>
          <a:xfrm>
            <a:off x="261938" y="6414939"/>
            <a:ext cx="11668125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REMEMBER: THE SHORTENER IS JUST THE DELIVERY VEHICLE. THE FINAL REGISTERED DOMAIN IS THE ULTIMATE INDICATOR OF INTENT.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Final Summary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Key Takeaways from URL Analysis and Redirection Tactics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2690813"/>
            <a:ext cx="2667000" cy="2443163"/>
          </a:xfrm>
          <a:prstGeom prst="rect">
            <a:avLst/>
          </a:prstGeom>
          <a:solidFill>
            <a:srgbClr val="004F98">
              <a:alpha val="3000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762000" y="3187601"/>
            <a:ext cx="2381250" cy="47416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OBFUSCATION</a:t>
            </a:r>
            <a:b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TACTICS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762000" y="3737372"/>
            <a:ext cx="2381250" cy="116532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URL shorteners act as a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double-edged sword,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masking destinations for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both legitimate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malicious purposes.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1452563" y="23336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1" descr="234b666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7435" y="2523380"/>
            <a:ext cx="285750" cy="34290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3333750" y="2690813"/>
            <a:ext cx="2667000" cy="2443163"/>
          </a:xfrm>
          <a:prstGeom prst="rect">
            <a:avLst/>
          </a:prstGeom>
          <a:solidFill>
            <a:srgbClr val="337BA9">
              <a:alpha val="30000"/>
            </a:srgbClr>
          </a:solidFill>
          <a:ln>
            <a:miter lim="800000"/>
          </a:ln>
        </p:spPr>
      </p:sp>
      <p:sp>
        <p:nvSpPr>
          <p:cNvPr id="11" name="Text 7"/>
          <p:cNvSpPr/>
          <p:nvPr/>
        </p:nvSpPr>
        <p:spPr>
          <a:xfrm>
            <a:off x="3619500" y="3187601"/>
            <a:ext cx="2381250" cy="47416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REDIRECT CHAIN</a:t>
            </a:r>
            <a:b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ANALYSIS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3619500" y="3737372"/>
            <a:ext cx="2447181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Thorough inspection of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redirect chains is essential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to identify hidden threats.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4310063" y="23336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275E82"/>
            </a:solidFill>
            <a:prstDash val="solid"/>
            <a:miter lim="800000"/>
          </a:ln>
        </p:spPr>
      </p:sp>
      <p:pic>
        <p:nvPicPr>
          <p:cNvPr id="14" name="Image 2" descr="-7b384c9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1447" y="2552681"/>
            <a:ext cx="352425" cy="276225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6191250" y="2690813"/>
            <a:ext cx="2667000" cy="2443163"/>
          </a:xfrm>
          <a:prstGeom prst="rect">
            <a:avLst/>
          </a:prstGeom>
          <a:solidFill>
            <a:srgbClr val="67A6BA">
              <a:alpha val="30000"/>
            </a:srgbClr>
          </a:solidFill>
          <a:ln>
            <a:miter lim="800000"/>
          </a:ln>
        </p:spPr>
      </p:sp>
      <p:sp>
        <p:nvSpPr>
          <p:cNvPr id="16" name="Text 11"/>
          <p:cNvSpPr/>
          <p:nvPr/>
        </p:nvSpPr>
        <p:spPr>
          <a:xfrm>
            <a:off x="6477000" y="3187601"/>
            <a:ext cx="2381250" cy="47416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FOCUS ON THE</a:t>
            </a:r>
            <a:b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TARGET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6477000" y="3737372"/>
            <a:ext cx="2381250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final landing domain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remains the most critical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indicator of malicious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intent.</a:t>
            </a:r>
            <a:endParaRPr lang="en-US" dirty="0"/>
          </a:p>
        </p:txBody>
      </p:sp>
      <p:sp>
        <p:nvSpPr>
          <p:cNvPr id="18" name="Shape 13"/>
          <p:cNvSpPr/>
          <p:nvPr/>
        </p:nvSpPr>
        <p:spPr>
          <a:xfrm>
            <a:off x="7167563" y="23336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4A8EA4"/>
            </a:solidFill>
            <a:prstDash val="solid"/>
            <a:miter lim="800000"/>
          </a:ln>
        </p:spPr>
      </p:sp>
      <p:pic>
        <p:nvPicPr>
          <p:cNvPr id="19" name="Image 3" descr="-4fa85c1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4060" y="2540122"/>
            <a:ext cx="304800" cy="304800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9048750" y="2690813"/>
            <a:ext cx="2667000" cy="2443163"/>
          </a:xfrm>
          <a:prstGeom prst="rect">
            <a:avLst/>
          </a:prstGeom>
          <a:solidFill>
            <a:srgbClr val="9AD2CB">
              <a:alpha val="30000"/>
            </a:srgbClr>
          </a:solidFill>
          <a:ln>
            <a:miter lim="800000"/>
          </a:ln>
        </p:spPr>
      </p:sp>
      <p:sp>
        <p:nvSpPr>
          <p:cNvPr id="21" name="Text 15"/>
          <p:cNvSpPr/>
          <p:nvPr/>
        </p:nvSpPr>
        <p:spPr>
          <a:xfrm>
            <a:off x="9334500" y="3187601"/>
            <a:ext cx="2381250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USER IMPACT</a:t>
            </a:r>
            <a:endParaRPr lang="en-US" dirty="0"/>
          </a:p>
        </p:txBody>
      </p:sp>
      <p:sp>
        <p:nvSpPr>
          <p:cNvPr id="22" name="Text 16"/>
          <p:cNvSpPr/>
          <p:nvPr/>
        </p:nvSpPr>
        <p:spPr>
          <a:xfrm>
            <a:off x="9334500" y="3500289"/>
            <a:ext cx="2381250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Actual harm is typically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measured by the user's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interaction with the final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landing page.</a:t>
            </a:r>
            <a:endParaRPr lang="en-US" dirty="0"/>
          </a:p>
        </p:txBody>
      </p:sp>
      <p:sp>
        <p:nvSpPr>
          <p:cNvPr id="23" name="Shape 17"/>
          <p:cNvSpPr/>
          <p:nvPr/>
        </p:nvSpPr>
        <p:spPr>
          <a:xfrm>
            <a:off x="10025063" y="23336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77C2B9"/>
            </a:solidFill>
            <a:prstDash val="solid"/>
            <a:miter lim="800000"/>
          </a:ln>
        </p:spPr>
      </p:sp>
      <p:pic>
        <p:nvPicPr>
          <p:cNvPr id="24" name="Image 4" descr="-6da496d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2249" y="2527567"/>
            <a:ext cx="371475" cy="333375"/>
          </a:xfrm>
          <a:prstGeom prst="rect">
            <a:avLst/>
          </a:prstGeom>
        </p:spPr>
      </p:pic>
      <p:sp>
        <p:nvSpPr>
          <p:cNvPr id="25" name="Shape 18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6" name="Text 19"/>
          <p:cNvSpPr/>
          <p:nvPr/>
        </p:nvSpPr>
        <p:spPr>
          <a:xfrm>
            <a:off x="4034403" y="6414939"/>
            <a:ext cx="4123194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NEXT LESSON: IAM ACCOUNT COMPROMISE.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How URL Shorteners Work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core mechanism behind digital forwarding addresses</a:t>
            </a:r>
            <a:endParaRPr lang="en-US" dirty="0"/>
          </a:p>
        </p:txBody>
      </p:sp>
      <p:pic>
        <p:nvPicPr>
          <p:cNvPr id="5" name="Image 1" descr="37b1b6a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2641997"/>
            <a:ext cx="3876675" cy="119062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23875" y="3175992"/>
            <a:ext cx="3492401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INPUT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762000" y="3969693"/>
            <a:ext cx="3600986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User provides a long, complex URL, such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as a deep link to a specific site section.</a:t>
            </a:r>
            <a:endParaRPr lang="en-US" dirty="0"/>
          </a:p>
        </p:txBody>
      </p:sp>
      <p:sp>
        <p:nvSpPr>
          <p:cNvPr id="8" name="Shape 4"/>
          <p:cNvSpPr/>
          <p:nvPr/>
        </p:nvSpPr>
        <p:spPr>
          <a:xfrm>
            <a:off x="2174825" y="2403872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2" descr="-44ddca5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5748" y="2549909"/>
            <a:ext cx="238125" cy="180975"/>
          </a:xfrm>
          <a:prstGeom prst="rect">
            <a:avLst/>
          </a:prstGeom>
        </p:spPr>
      </p:pic>
      <p:pic>
        <p:nvPicPr>
          <p:cNvPr id="10" name="Image 3" descr="-3a9bbcd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9151" y="2641997"/>
            <a:ext cx="3876675" cy="119062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492625" y="3175992"/>
            <a:ext cx="3206651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TRANSFORMATION</a:t>
            </a:r>
            <a:endParaRPr lang="en-US" dirty="0"/>
          </a:p>
        </p:txBody>
      </p:sp>
      <p:sp>
        <p:nvSpPr>
          <p:cNvPr id="12" name="Text 6"/>
          <p:cNvSpPr/>
          <p:nvPr/>
        </p:nvSpPr>
        <p:spPr>
          <a:xfrm>
            <a:off x="4445000" y="3969693"/>
            <a:ext cx="3583126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service generates a unique, concise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alias that maps to the original long-form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address.</a:t>
            </a:r>
            <a:endParaRPr lang="en-US" dirty="0"/>
          </a:p>
        </p:txBody>
      </p:sp>
      <p:sp>
        <p:nvSpPr>
          <p:cNvPr id="13" name="Shape 7"/>
          <p:cNvSpPr/>
          <p:nvPr/>
        </p:nvSpPr>
        <p:spPr>
          <a:xfrm>
            <a:off x="5857726" y="2403872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213F"/>
            </a:solidFill>
            <a:prstDash val="solid"/>
            <a:miter lim="800000"/>
          </a:ln>
        </p:spPr>
      </p:sp>
      <p:pic>
        <p:nvPicPr>
          <p:cNvPr id="14" name="Image 4" descr="0a7594a2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6326" y="2533166"/>
            <a:ext cx="276225" cy="266700"/>
          </a:xfrm>
          <a:prstGeom prst="rect">
            <a:avLst/>
          </a:prstGeom>
        </p:spPr>
      </p:pic>
      <p:pic>
        <p:nvPicPr>
          <p:cNvPr id="15" name="Image 5" descr="533ae322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2200" y="2641997"/>
            <a:ext cx="3876675" cy="1190625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8175625" y="3175992"/>
            <a:ext cx="3206651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REDIRECTION</a:t>
            </a:r>
            <a:endParaRPr lang="en-US" dirty="0"/>
          </a:p>
        </p:txBody>
      </p:sp>
      <p:sp>
        <p:nvSpPr>
          <p:cNvPr id="17" name="Text 9"/>
          <p:cNvSpPr/>
          <p:nvPr/>
        </p:nvSpPr>
        <p:spPr>
          <a:xfrm>
            <a:off x="8128000" y="3969693"/>
            <a:ext cx="3492401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short link acts as a forwarding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address, instantly sending the user's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browser to the final destination.</a:t>
            </a:r>
            <a:endParaRPr lang="en-US" dirty="0"/>
          </a:p>
        </p:txBody>
      </p:sp>
      <p:sp>
        <p:nvSpPr>
          <p:cNvPr id="18" name="Shape 10"/>
          <p:cNvSpPr/>
          <p:nvPr/>
        </p:nvSpPr>
        <p:spPr>
          <a:xfrm>
            <a:off x="9540776" y="2403872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0D19"/>
            </a:solidFill>
            <a:prstDash val="solid"/>
            <a:miter lim="800000"/>
          </a:ln>
        </p:spPr>
      </p:sp>
      <p:pic>
        <p:nvPicPr>
          <p:cNvPr id="19" name="Image 6" descr="-7ef20f5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75651" y="2561047"/>
            <a:ext cx="200025" cy="171450"/>
          </a:xfrm>
          <a:prstGeom prst="rect">
            <a:avLst/>
          </a:prstGeom>
        </p:spPr>
      </p:pic>
      <p:sp>
        <p:nvSpPr>
          <p:cNvPr id="20" name="Shape 11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1" name="Text 12"/>
          <p:cNvSpPr/>
          <p:nvPr/>
        </p:nvSpPr>
        <p:spPr>
          <a:xfrm>
            <a:off x="2462213" y="6214914"/>
            <a:ext cx="7267575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BY SERVING AS AN INTERMEDIARY, URL SHORTENERS PROVIDE A CLEANER, MORE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EFFICIENT WAY TO SHARE CONTENT WITHOUT EXPOSING COMPLEX PATHS.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435cb36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21240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6400651" cy="127992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Why Shortened URLs</a:t>
            </a:r>
            <a:b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Create Security Risks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743075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Understanding the dangers of obscured destination paths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2409825"/>
            <a:ext cx="4476750" cy="3086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5429250" y="2540198"/>
            <a:ext cx="6602164" cy="282535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681"/>
              </a:lnSpc>
              <a:buClr>
                <a:srgbClr val="004f98"/>
              </a:buClr>
              <a:buSzPct val="120000"/>
              <a:buChar char="•"/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HIDDEN DESTINATION DOMAIN</a:t>
            </a:r>
            <a:endParaRPr lang="en-US" dirty="0"/>
          </a:p>
          <a:p>
            <a:pPr fontAlgn="ctr" algn="l" lvl="1" marL="268111" indent="0">
              <a:lnSpc>
                <a:spcPts val="1652"/>
              </a:lnSpc>
              <a:spcBef>
                <a:spcPts val="393"/>
              </a:spcBef>
              <a:buNone/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Users cannot inspect the hostname, preventing standard 'hover-to-inspect' security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checks.</a:t>
            </a:r>
            <a:endParaRPr lang="en-US" dirty="0"/>
          </a:p>
          <a:p>
            <a:pPr fontAlgn="ctr" algn="l" marL="241300" indent="-241300">
              <a:lnSpc>
                <a:spcPts val="1681"/>
              </a:lnSpc>
              <a:spcBef>
                <a:spcPts val="1853"/>
              </a:spcBef>
              <a:buClr>
                <a:srgbClr val="004f98"/>
              </a:buClr>
              <a:buSzPct val="120000"/>
              <a:buChar char="•"/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REDIRECT OPAQUE BEHAVIOR</a:t>
            </a:r>
            <a:endParaRPr lang="en-US" dirty="0"/>
          </a:p>
          <a:p>
            <a:pPr fontAlgn="ctr" algn="l" lvl="1" marL="268111" indent="0">
              <a:lnSpc>
                <a:spcPts val="1652"/>
              </a:lnSpc>
              <a:spcBef>
                <a:spcPts val="393"/>
              </a:spcBef>
              <a:buNone/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Full paths and URL parameters are concealed, masking malicious redirection logic.</a:t>
            </a:r>
            <a:endParaRPr lang="en-US" dirty="0"/>
          </a:p>
          <a:p>
            <a:pPr fontAlgn="ctr" algn="l" marL="241300" indent="-241300">
              <a:lnSpc>
                <a:spcPts val="1681"/>
              </a:lnSpc>
              <a:spcBef>
                <a:spcPts val="1853"/>
              </a:spcBef>
              <a:buClr>
                <a:srgbClr val="004f98"/>
              </a:buClr>
              <a:buSzPct val="120000"/>
              <a:buChar char="•"/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PHISHING &amp; MALWARE DELIVERY</a:t>
            </a:r>
            <a:endParaRPr lang="en-US" dirty="0"/>
          </a:p>
          <a:p>
            <a:pPr fontAlgn="ctr" algn="l" lvl="1" marL="268111" indent="0">
              <a:lnSpc>
                <a:spcPts val="1652"/>
              </a:lnSpc>
              <a:spcBef>
                <a:spcPts val="393"/>
              </a:spcBef>
              <a:buNone/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Shortened links are used to create fake login portals and trigger drive-by downloads.</a:t>
            </a:r>
            <a:endParaRPr lang="en-US" dirty="0"/>
          </a:p>
          <a:p>
            <a:pPr fontAlgn="ctr" algn="l" marL="241300" indent="-241300">
              <a:lnSpc>
                <a:spcPts val="1681"/>
              </a:lnSpc>
              <a:spcBef>
                <a:spcPts val="1853"/>
              </a:spcBef>
              <a:buClr>
                <a:srgbClr val="004f98"/>
              </a:buClr>
              <a:buSzPct val="120000"/>
              <a:buChar char="•"/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SECURITY-FILTER EVASION</a:t>
            </a:r>
            <a:endParaRPr lang="en-US" dirty="0"/>
          </a:p>
          <a:p>
            <a:pPr fontAlgn="ctr" algn="l" lvl="1" marL="268111" indent="0">
              <a:lnSpc>
                <a:spcPts val="1652"/>
              </a:lnSpc>
              <a:spcBef>
                <a:spcPts val="393"/>
              </a:spcBef>
              <a:buNone/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Attackers bypass blacklists by using high-reputation, masked URL shorteners.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8" name="Text 5"/>
          <p:cNvSpPr/>
          <p:nvPr/>
        </p:nvSpPr>
        <p:spPr>
          <a:xfrm>
            <a:off x="2676525" y="6214914"/>
            <a:ext cx="6838950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THE VISIBILITY TRAP: IF A USER CANNOT IDENTIFY THE DESTINATION, THEY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CANNOT MAKE AN INFORMED JUDGMENT ON WHETHER THE SITE IS SAFE.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Shortened Does Not Mean Malicious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Understanding context is key to identifying web threats.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1771650"/>
            <a:ext cx="4476750" cy="372427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5429250" y="2739926"/>
            <a:ext cx="6779419" cy="17863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LEGITIMATE USE CASES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Shortened links are standard for marketing campaigns, tracking analytics,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social media sharing, and trusted business communications.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RED FLAGS TO WATCH FOR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Be wary of unexpected senders, unknown domains, high-pressure language, 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requests for sensitive credentials.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8" name="Text 5"/>
          <p:cNvSpPr/>
          <p:nvPr/>
        </p:nvSpPr>
        <p:spPr>
          <a:xfrm>
            <a:off x="2133600" y="6214914"/>
            <a:ext cx="7924800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DON'T ASSUME ALL SHORT LINKS ARE MALICIOUS. FOCUS ON CONTEXT: AN UNEXPECTED,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URGENT REQUEST FROM AN UNKNOWN SENDER IS THE TRUE RED FLAG.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906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Redirect Chains: The Redirection Cascade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Understanding the mechanics and risks of complex redirect paths</a:t>
            </a:r>
            <a:endParaRPr lang="en-US" dirty="0"/>
          </a:p>
        </p:txBody>
      </p:sp>
      <p:pic>
        <p:nvPicPr>
          <p:cNvPr id="5" name="Image 1" descr="37b1b6a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2737247"/>
            <a:ext cx="3876675" cy="119062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23875" y="3271242"/>
            <a:ext cx="3492401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OBFUSCATION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762000" y="4064943"/>
            <a:ext cx="3492401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Hiding the ultimate destination from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security filters.</a:t>
            </a:r>
            <a:endParaRPr lang="en-US" dirty="0"/>
          </a:p>
        </p:txBody>
      </p:sp>
      <p:sp>
        <p:nvSpPr>
          <p:cNvPr id="8" name="Shape 4"/>
          <p:cNvSpPr/>
          <p:nvPr/>
        </p:nvSpPr>
        <p:spPr>
          <a:xfrm>
            <a:off x="2174825" y="2499122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2" descr="-27987a1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8074" y="2625625"/>
            <a:ext cx="190500" cy="228600"/>
          </a:xfrm>
          <a:prstGeom prst="rect">
            <a:avLst/>
          </a:prstGeom>
        </p:spPr>
      </p:pic>
      <p:pic>
        <p:nvPicPr>
          <p:cNvPr id="10" name="Image 3" descr="-3a9bbcd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9151" y="2737247"/>
            <a:ext cx="3876675" cy="119062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492625" y="3271242"/>
            <a:ext cx="3206651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DYNAMIC MODIFICATION</a:t>
            </a:r>
            <a:endParaRPr lang="en-US" dirty="0"/>
          </a:p>
        </p:txBody>
      </p:sp>
      <p:sp>
        <p:nvSpPr>
          <p:cNvPr id="12" name="Text 6"/>
          <p:cNvSpPr/>
          <p:nvPr/>
        </p:nvSpPr>
        <p:spPr>
          <a:xfrm>
            <a:off x="4445000" y="4064943"/>
            <a:ext cx="3492401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Changing the final payload in real-time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based on target attributes.</a:t>
            </a:r>
            <a:endParaRPr lang="en-US" dirty="0"/>
          </a:p>
        </p:txBody>
      </p:sp>
      <p:sp>
        <p:nvSpPr>
          <p:cNvPr id="13" name="Shape 7"/>
          <p:cNvSpPr/>
          <p:nvPr/>
        </p:nvSpPr>
        <p:spPr>
          <a:xfrm>
            <a:off x="5857726" y="2499122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213F"/>
            </a:solidFill>
            <a:prstDash val="solid"/>
            <a:miter lim="800000"/>
          </a:ln>
        </p:spPr>
      </p:sp>
      <p:pic>
        <p:nvPicPr>
          <p:cNvPr id="14" name="Image 4" descr="-1dc5bf9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0503" y="2625625"/>
            <a:ext cx="152400" cy="228600"/>
          </a:xfrm>
          <a:prstGeom prst="rect">
            <a:avLst/>
          </a:prstGeom>
        </p:spPr>
      </p:pic>
      <p:pic>
        <p:nvPicPr>
          <p:cNvPr id="15" name="Image 5" descr="533ae322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2200" y="2737247"/>
            <a:ext cx="3876675" cy="1190625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8175625" y="3271242"/>
            <a:ext cx="3206651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SELECTIVE REDIRECTION</a:t>
            </a:r>
            <a:endParaRPr lang="en-US" dirty="0"/>
          </a:p>
        </p:txBody>
      </p:sp>
      <p:sp>
        <p:nvSpPr>
          <p:cNvPr id="17" name="Text 9"/>
          <p:cNvSpPr/>
          <p:nvPr/>
        </p:nvSpPr>
        <p:spPr>
          <a:xfrm>
            <a:off x="8128000" y="4064943"/>
            <a:ext cx="3603218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Serving benign content to crawlers while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directing victims to malicious sites.</a:t>
            </a:r>
            <a:endParaRPr lang="en-US" dirty="0"/>
          </a:p>
        </p:txBody>
      </p:sp>
      <p:sp>
        <p:nvSpPr>
          <p:cNvPr id="18" name="Shape 10"/>
          <p:cNvSpPr/>
          <p:nvPr/>
        </p:nvSpPr>
        <p:spPr>
          <a:xfrm>
            <a:off x="9540776" y="2499122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0D19"/>
            </a:solidFill>
            <a:prstDash val="solid"/>
            <a:miter lim="800000"/>
          </a:ln>
        </p:spPr>
      </p:sp>
      <p:pic>
        <p:nvPicPr>
          <p:cNvPr id="19" name="Image 6" descr="3d4bfe22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58907" y="2611675"/>
            <a:ext cx="247650" cy="257175"/>
          </a:xfrm>
          <a:prstGeom prst="rect">
            <a:avLst/>
          </a:prstGeom>
        </p:spPr>
      </p:pic>
      <p:sp>
        <p:nvSpPr>
          <p:cNvPr id="20" name="Shape 11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1" name="Text 12"/>
          <p:cNvSpPr/>
          <p:nvPr/>
        </p:nvSpPr>
        <p:spPr>
          <a:xfrm>
            <a:off x="1900238" y="6214914"/>
            <a:ext cx="8391525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TO STAY SAFE: AVOID CLICKING SUSPICIOUS REDIRECT CHAINS, UTILIZE ISOLATED SANDBOXES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FOR ANALYSIS, AND MONITOR INTERMEDIATE HOPS FOR MALICIOUS INFRASTRUCTURE.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Email and Message Indicators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Identifying potential security threats in digital communications</a:t>
            </a:r>
            <a:endParaRPr lang="en-US" dirty="0"/>
          </a:p>
        </p:txBody>
      </p:sp>
      <p:pic>
        <p:nvPicPr>
          <p:cNvPr id="5" name="Image 1" descr="1b3e736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885" y="2197596"/>
            <a:ext cx="438150" cy="4953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000250" y="2062758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UNEXPECTED URGENCY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2000250" y="2361902"/>
            <a:ext cx="4182368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High-pressure requests for logins or immediate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payments.</a:t>
            </a:r>
            <a:endParaRPr lang="en-US" dirty="0"/>
          </a:p>
        </p:txBody>
      </p:sp>
      <p:pic>
        <p:nvPicPr>
          <p:cNvPr id="8" name="Image 2" descr="-f155fd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140" y="3445408"/>
            <a:ext cx="381000" cy="38100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2000250" y="3253383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SUSPICIOUS SENDER</a:t>
            </a:r>
            <a:endParaRPr lang="en-US" dirty="0"/>
          </a:p>
        </p:txBody>
      </p:sp>
      <p:sp>
        <p:nvSpPr>
          <p:cNvPr id="10" name="Text 5"/>
          <p:cNvSpPr/>
          <p:nvPr/>
        </p:nvSpPr>
        <p:spPr>
          <a:xfrm>
            <a:off x="2000250" y="3552527"/>
            <a:ext cx="4354413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Typosquatted domains or accounts behaving out-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of-character.</a:t>
            </a:r>
            <a:endParaRPr lang="en-US" dirty="0"/>
          </a:p>
        </p:txBody>
      </p:sp>
      <p:pic>
        <p:nvPicPr>
          <p:cNvPr id="11" name="Image 3" descr="-3b77295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8158" y="4640237"/>
            <a:ext cx="466725" cy="36195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2000250" y="4444008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ANOMALOUS TACTICS</a:t>
            </a:r>
            <a:endParaRPr lang="en-US" dirty="0"/>
          </a:p>
        </p:txBody>
      </p:sp>
      <p:sp>
        <p:nvSpPr>
          <p:cNvPr id="13" name="Text 7"/>
          <p:cNvSpPr/>
          <p:nvPr/>
        </p:nvSpPr>
        <p:spPr>
          <a:xfrm>
            <a:off x="2000250" y="4743152"/>
            <a:ext cx="4324796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Unsolicited password reset links or short URLs in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messages.</a:t>
            </a:r>
            <a:endParaRPr lang="en-US" dirty="0"/>
          </a:p>
        </p:txBody>
      </p:sp>
      <p:pic>
        <p:nvPicPr>
          <p:cNvPr id="14" name="Image 4" descr="-39180c1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9232" y="2214337"/>
            <a:ext cx="428625" cy="457200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7239000" y="2181820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HEADER ANALYSIS</a:t>
            </a:r>
            <a:endParaRPr lang="en-US" dirty="0"/>
          </a:p>
        </p:txBody>
      </p:sp>
      <p:sp>
        <p:nvSpPr>
          <p:cNvPr id="16" name="Text 9"/>
          <p:cNvSpPr/>
          <p:nvPr/>
        </p:nvSpPr>
        <p:spPr>
          <a:xfrm>
            <a:off x="7239000" y="2480965"/>
            <a:ext cx="4387304" cy="23306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Verifying the sender's identity and original source.</a:t>
            </a:r>
            <a:endParaRPr lang="en-US" dirty="0"/>
          </a:p>
        </p:txBody>
      </p:sp>
      <p:pic>
        <p:nvPicPr>
          <p:cNvPr id="17" name="Image 5" descr="-27eb8d1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1557" y="3444032"/>
            <a:ext cx="390525" cy="390525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7239000" y="3253383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CONTEXTUAL ALIGNMENT</a:t>
            </a:r>
            <a:endParaRPr lang="en-US" dirty="0"/>
          </a:p>
        </p:txBody>
      </p:sp>
      <p:sp>
        <p:nvSpPr>
          <p:cNvPr id="19" name="Text 11"/>
          <p:cNvSpPr/>
          <p:nvPr/>
        </p:nvSpPr>
        <p:spPr>
          <a:xfrm>
            <a:off x="7239000" y="3552527"/>
            <a:ext cx="4143375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Checking if the request matches known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communication patterns.</a:t>
            </a:r>
            <a:endParaRPr lang="en-US" dirty="0"/>
          </a:p>
        </p:txBody>
      </p:sp>
      <p:pic>
        <p:nvPicPr>
          <p:cNvPr id="20" name="Image 6" descr="437c4f22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84812" y="4617913"/>
            <a:ext cx="409575" cy="409575"/>
          </a:xfrm>
          <a:prstGeom prst="rect">
            <a:avLst/>
          </a:prstGeom>
        </p:spPr>
      </p:pic>
      <p:sp>
        <p:nvSpPr>
          <p:cNvPr id="21" name="Text 12"/>
          <p:cNvSpPr/>
          <p:nvPr/>
        </p:nvSpPr>
        <p:spPr>
          <a:xfrm>
            <a:off x="7239000" y="4444008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DELIVERY METHODS</a:t>
            </a:r>
            <a:endParaRPr lang="en-US" dirty="0"/>
          </a:p>
        </p:txBody>
      </p:sp>
      <p:sp>
        <p:nvSpPr>
          <p:cNvPr id="22" name="Text 13"/>
          <p:cNvSpPr/>
          <p:nvPr/>
        </p:nvSpPr>
        <p:spPr>
          <a:xfrm>
            <a:off x="7239000" y="4743152"/>
            <a:ext cx="4143375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Watching for suspicious timing or unusual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channels like corporate requests via SMS.</a:t>
            </a:r>
            <a:endParaRPr lang="en-US" dirty="0"/>
          </a:p>
        </p:txBody>
      </p:sp>
      <p:sp>
        <p:nvSpPr>
          <p:cNvPr id="23" name="Shape 14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4" name="Text 15"/>
          <p:cNvSpPr/>
          <p:nvPr/>
        </p:nvSpPr>
        <p:spPr>
          <a:xfrm>
            <a:off x="1533525" y="6214914"/>
            <a:ext cx="9124950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CONTEXT IS YOUR BEST FILTER. IF YOU SEE A SHORT URL PAIRED WITH AN URGENT, OUT-OF-CHARACTER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REQUEST, TREAT IT WITH EXTREME CAUTION. THE DELIVERY MECHANISM IS OFTEN THE BIGGEST CLUE.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What the SOC Should Investigate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Standardized Investigation Workflow and Telemetry Sources</a:t>
            </a:r>
            <a:endParaRPr lang="en-US" dirty="0"/>
          </a:p>
        </p:txBody>
      </p:sp>
      <p:pic>
        <p:nvPicPr>
          <p:cNvPr id="5" name="Image 1" descr="-7605a39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2838450"/>
            <a:ext cx="2952750" cy="119062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23875" y="3372445"/>
            <a:ext cx="257175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SHORT LINK EXPANSION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762000" y="2051596"/>
            <a:ext cx="2571750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Resolve the obfuscated URL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to its true destination.</a:t>
            </a:r>
            <a:endParaRPr lang="en-US" dirty="0"/>
          </a:p>
        </p:txBody>
      </p:sp>
      <p:sp>
        <p:nvSpPr>
          <p:cNvPr id="8" name="Shape 4"/>
          <p:cNvSpPr/>
          <p:nvPr/>
        </p:nvSpPr>
        <p:spPr>
          <a:xfrm>
            <a:off x="1714500" y="2600325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2" descr="-44ddca5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423" y="2746363"/>
            <a:ext cx="238125" cy="180975"/>
          </a:xfrm>
          <a:prstGeom prst="rect">
            <a:avLst/>
          </a:prstGeom>
        </p:spPr>
      </p:pic>
      <p:pic>
        <p:nvPicPr>
          <p:cNvPr id="10" name="Image 3" descr="12f80ca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00" y="2838450"/>
            <a:ext cx="2952750" cy="119062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3571875" y="3262908"/>
            <a:ext cx="228600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REDIRECT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IDENTIFICATION</a:t>
            </a:r>
            <a:endParaRPr lang="en-US" dirty="0"/>
          </a:p>
        </p:txBody>
      </p:sp>
      <p:sp>
        <p:nvSpPr>
          <p:cNvPr id="12" name="Text 6"/>
          <p:cNvSpPr/>
          <p:nvPr/>
        </p:nvSpPr>
        <p:spPr>
          <a:xfrm>
            <a:off x="3524250" y="1584871"/>
            <a:ext cx="2571750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Map every hop in the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redirection chain to identify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potential 'middle-man'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infrastructure.</a:t>
            </a:r>
            <a:endParaRPr lang="en-US" dirty="0"/>
          </a:p>
        </p:txBody>
      </p:sp>
      <p:sp>
        <p:nvSpPr>
          <p:cNvPr id="13" name="Shape 7"/>
          <p:cNvSpPr/>
          <p:nvPr/>
        </p:nvSpPr>
        <p:spPr>
          <a:xfrm>
            <a:off x="4476750" y="2600325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2F5A"/>
            </a:solidFill>
            <a:prstDash val="solid"/>
            <a:miter lim="800000"/>
          </a:ln>
        </p:spPr>
      </p:sp>
      <p:pic>
        <p:nvPicPr>
          <p:cNvPr id="14" name="Image 4" descr="-7ef20f5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1625" y="2757500"/>
            <a:ext cx="200025" cy="171450"/>
          </a:xfrm>
          <a:prstGeom prst="rect">
            <a:avLst/>
          </a:prstGeom>
        </p:spPr>
      </p:pic>
      <p:pic>
        <p:nvPicPr>
          <p:cNvPr id="15" name="Image 5" descr="-6ff230d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0750" y="2838450"/>
            <a:ext cx="2952750" cy="1190625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6334125" y="3262908"/>
            <a:ext cx="228600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FINAL DOMAIN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ANALYSIS</a:t>
            </a:r>
            <a:endParaRPr lang="en-US" dirty="0"/>
          </a:p>
        </p:txBody>
      </p:sp>
      <p:sp>
        <p:nvSpPr>
          <p:cNvPr id="17" name="Text 9"/>
          <p:cNvSpPr/>
          <p:nvPr/>
        </p:nvSpPr>
        <p:spPr>
          <a:xfrm>
            <a:off x="6286500" y="2051596"/>
            <a:ext cx="2571750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Assess the reputation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intent of the landing page.</a:t>
            </a:r>
            <a:endParaRPr lang="en-US" dirty="0"/>
          </a:p>
        </p:txBody>
      </p:sp>
      <p:sp>
        <p:nvSpPr>
          <p:cNvPr id="18" name="Shape 10"/>
          <p:cNvSpPr/>
          <p:nvPr/>
        </p:nvSpPr>
        <p:spPr>
          <a:xfrm>
            <a:off x="7239000" y="2600325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294F"/>
            </a:solidFill>
            <a:prstDash val="solid"/>
            <a:miter lim="800000"/>
          </a:ln>
        </p:spPr>
      </p:sp>
      <p:pic>
        <p:nvPicPr>
          <p:cNvPr id="19" name="Image 6" descr="-67a2d61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3180" y="2740781"/>
            <a:ext cx="276225" cy="200025"/>
          </a:xfrm>
          <a:prstGeom prst="rect">
            <a:avLst/>
          </a:prstGeom>
        </p:spPr>
      </p:pic>
      <p:pic>
        <p:nvPicPr>
          <p:cNvPr id="20" name="Image 7" descr="-1b994ade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3000" y="2838450"/>
            <a:ext cx="2952750" cy="1190625"/>
          </a:xfrm>
          <a:prstGeom prst="rect">
            <a:avLst/>
          </a:prstGeom>
        </p:spPr>
      </p:pic>
      <p:sp>
        <p:nvSpPr>
          <p:cNvPr id="21" name="Text 11"/>
          <p:cNvSpPr/>
          <p:nvPr/>
        </p:nvSpPr>
        <p:spPr>
          <a:xfrm>
            <a:off x="9096375" y="3262908"/>
            <a:ext cx="228600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USER ACTIVITY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CORRELATION</a:t>
            </a:r>
            <a:endParaRPr lang="en-US" dirty="0"/>
          </a:p>
        </p:txBody>
      </p:sp>
      <p:sp>
        <p:nvSpPr>
          <p:cNvPr id="22" name="Text 12"/>
          <p:cNvSpPr/>
          <p:nvPr/>
        </p:nvSpPr>
        <p:spPr>
          <a:xfrm>
            <a:off x="9048750" y="1813471"/>
            <a:ext cx="2571750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Verify if the user interacted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with the page or submitted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sensitive credentials.</a:t>
            </a:r>
            <a:endParaRPr lang="en-US" dirty="0"/>
          </a:p>
        </p:txBody>
      </p:sp>
      <p:sp>
        <p:nvSpPr>
          <p:cNvPr id="23" name="Shape 13"/>
          <p:cNvSpPr/>
          <p:nvPr/>
        </p:nvSpPr>
        <p:spPr>
          <a:xfrm>
            <a:off x="10001250" y="2600325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2344"/>
            </a:solidFill>
            <a:prstDash val="solid"/>
            <a:miter lim="800000"/>
          </a:ln>
        </p:spPr>
      </p:sp>
      <p:pic>
        <p:nvPicPr>
          <p:cNvPr id="24" name="Image 8" descr="-3c6dcb1e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16592" y="2763106"/>
            <a:ext cx="257175" cy="152400"/>
          </a:xfrm>
          <a:prstGeom prst="rect">
            <a:avLst/>
          </a:prstGeom>
        </p:spPr>
      </p:pic>
      <p:pic>
        <p:nvPicPr>
          <p:cNvPr id="25" name="Image 9" descr="-152579e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6250" y="4124325"/>
            <a:ext cx="2952750" cy="1190625"/>
          </a:xfrm>
          <a:prstGeom prst="rect">
            <a:avLst/>
          </a:prstGeom>
        </p:spPr>
      </p:pic>
      <p:sp>
        <p:nvSpPr>
          <p:cNvPr id="26" name="Text 14"/>
          <p:cNvSpPr/>
          <p:nvPr/>
        </p:nvSpPr>
        <p:spPr>
          <a:xfrm>
            <a:off x="809625" y="4658320"/>
            <a:ext cx="228600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PROXY LOGS</a:t>
            </a:r>
            <a:endParaRPr lang="en-US" dirty="0"/>
          </a:p>
        </p:txBody>
      </p:sp>
      <p:sp>
        <p:nvSpPr>
          <p:cNvPr id="27" name="Text 15"/>
          <p:cNvSpPr/>
          <p:nvPr/>
        </p:nvSpPr>
        <p:spPr>
          <a:xfrm>
            <a:off x="762000" y="5642521"/>
            <a:ext cx="2571750" cy="23306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Traffic transit patterns.</a:t>
            </a:r>
            <a:endParaRPr lang="en-US" dirty="0"/>
          </a:p>
        </p:txBody>
      </p:sp>
      <p:sp>
        <p:nvSpPr>
          <p:cNvPr id="28" name="Shape 16"/>
          <p:cNvSpPr/>
          <p:nvPr/>
        </p:nvSpPr>
        <p:spPr>
          <a:xfrm>
            <a:off x="1714500" y="5076825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1E3A"/>
            </a:solidFill>
            <a:prstDash val="solid"/>
            <a:miter lim="800000"/>
          </a:ln>
        </p:spPr>
      </p:sp>
      <p:pic>
        <p:nvPicPr>
          <p:cNvPr id="29" name="Image 10" descr="-7eb0fade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66119" y="5220071"/>
            <a:ext cx="171450" cy="190500"/>
          </a:xfrm>
          <a:prstGeom prst="rect">
            <a:avLst/>
          </a:prstGeom>
        </p:spPr>
      </p:pic>
      <p:pic>
        <p:nvPicPr>
          <p:cNvPr id="30" name="Image 11" descr="-2b8308de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38500" y="4124325"/>
            <a:ext cx="2952750" cy="1190625"/>
          </a:xfrm>
          <a:prstGeom prst="rect">
            <a:avLst/>
          </a:prstGeom>
        </p:spPr>
      </p:pic>
      <p:sp>
        <p:nvSpPr>
          <p:cNvPr id="31" name="Text 17"/>
          <p:cNvSpPr/>
          <p:nvPr/>
        </p:nvSpPr>
        <p:spPr>
          <a:xfrm>
            <a:off x="3571875" y="4658320"/>
            <a:ext cx="228600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DNS LOGS</a:t>
            </a:r>
            <a:endParaRPr lang="en-US" dirty="0"/>
          </a:p>
        </p:txBody>
      </p:sp>
      <p:sp>
        <p:nvSpPr>
          <p:cNvPr id="32" name="Text 18"/>
          <p:cNvSpPr/>
          <p:nvPr/>
        </p:nvSpPr>
        <p:spPr>
          <a:xfrm>
            <a:off x="3524250" y="5642521"/>
            <a:ext cx="2571750" cy="23306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Domain resolution history.</a:t>
            </a:r>
            <a:endParaRPr lang="en-US" dirty="0"/>
          </a:p>
        </p:txBody>
      </p:sp>
      <p:sp>
        <p:nvSpPr>
          <p:cNvPr id="33" name="Shape 19"/>
          <p:cNvSpPr/>
          <p:nvPr/>
        </p:nvSpPr>
        <p:spPr>
          <a:xfrm>
            <a:off x="4476750" y="5076825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182F"/>
            </a:solidFill>
            <a:prstDash val="solid"/>
            <a:miter lim="800000"/>
          </a:ln>
        </p:spPr>
      </p:sp>
      <p:pic>
        <p:nvPicPr>
          <p:cNvPr id="34" name="Image 12" descr="0d28e8e2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19996" y="5206118"/>
            <a:ext cx="190500" cy="219075"/>
          </a:xfrm>
          <a:prstGeom prst="rect">
            <a:avLst/>
          </a:prstGeom>
        </p:spPr>
      </p:pic>
      <p:pic>
        <p:nvPicPr>
          <p:cNvPr id="35" name="Image 13" descr="-530c865e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00750" y="4124325"/>
            <a:ext cx="2952750" cy="1190625"/>
          </a:xfrm>
          <a:prstGeom prst="rect">
            <a:avLst/>
          </a:prstGeom>
        </p:spPr>
      </p:pic>
      <p:sp>
        <p:nvSpPr>
          <p:cNvPr id="36" name="Text 20"/>
          <p:cNvSpPr/>
          <p:nvPr/>
        </p:nvSpPr>
        <p:spPr>
          <a:xfrm>
            <a:off x="6334125" y="4658320"/>
            <a:ext cx="228600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ENDPOINT LOGS</a:t>
            </a:r>
            <a:endParaRPr lang="en-US" dirty="0"/>
          </a:p>
        </p:txBody>
      </p:sp>
      <p:sp>
        <p:nvSpPr>
          <p:cNvPr id="37" name="Text 21"/>
          <p:cNvSpPr/>
          <p:nvPr/>
        </p:nvSpPr>
        <p:spPr>
          <a:xfrm>
            <a:off x="6286500" y="5642521"/>
            <a:ext cx="2571750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Local interaction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execution.</a:t>
            </a:r>
            <a:endParaRPr lang="en-US" dirty="0"/>
          </a:p>
        </p:txBody>
      </p:sp>
      <p:sp>
        <p:nvSpPr>
          <p:cNvPr id="38" name="Shape 22"/>
          <p:cNvSpPr/>
          <p:nvPr/>
        </p:nvSpPr>
        <p:spPr>
          <a:xfrm>
            <a:off x="7239000" y="5076825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1324"/>
            </a:solidFill>
            <a:prstDash val="solid"/>
            <a:miter lim="800000"/>
          </a:ln>
        </p:spPr>
      </p:sp>
      <p:pic>
        <p:nvPicPr>
          <p:cNvPr id="39" name="Image 14" descr="09b084e2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68294" y="5222863"/>
            <a:ext cx="219075" cy="180975"/>
          </a:xfrm>
          <a:prstGeom prst="rect">
            <a:avLst/>
          </a:prstGeom>
        </p:spPr>
      </p:pic>
      <p:pic>
        <p:nvPicPr>
          <p:cNvPr id="40" name="Image 15" descr="-cfaadde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763000" y="4124325"/>
            <a:ext cx="2952750" cy="1190625"/>
          </a:xfrm>
          <a:prstGeom prst="rect">
            <a:avLst/>
          </a:prstGeom>
        </p:spPr>
      </p:pic>
      <p:sp>
        <p:nvSpPr>
          <p:cNvPr id="41" name="Text 23"/>
          <p:cNvSpPr/>
          <p:nvPr/>
        </p:nvSpPr>
        <p:spPr>
          <a:xfrm>
            <a:off x="9096375" y="4658320"/>
            <a:ext cx="228600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IDENTITY LOGS</a:t>
            </a:r>
            <a:endParaRPr lang="en-US" dirty="0"/>
          </a:p>
        </p:txBody>
      </p:sp>
      <p:sp>
        <p:nvSpPr>
          <p:cNvPr id="42" name="Text 24"/>
          <p:cNvSpPr/>
          <p:nvPr/>
        </p:nvSpPr>
        <p:spPr>
          <a:xfrm>
            <a:off x="9048750" y="5642521"/>
            <a:ext cx="2571750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Authentication and session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integrity.</a:t>
            </a:r>
            <a:endParaRPr lang="en-US" dirty="0"/>
          </a:p>
        </p:txBody>
      </p:sp>
      <p:sp>
        <p:nvSpPr>
          <p:cNvPr id="43" name="Shape 25"/>
          <p:cNvSpPr/>
          <p:nvPr/>
        </p:nvSpPr>
        <p:spPr>
          <a:xfrm>
            <a:off x="10001250" y="5076825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0D19"/>
            </a:solidFill>
            <a:prstDash val="solid"/>
            <a:miter lim="800000"/>
          </a:ln>
        </p:spPr>
      </p:sp>
      <p:pic>
        <p:nvPicPr>
          <p:cNvPr id="44" name="Image 16" descr="-27987a1e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44499" y="5203328"/>
            <a:ext cx="190500" cy="2286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Final Destination Indicators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Core Checklist for Threat Assessment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2230338"/>
            <a:ext cx="3460700" cy="225251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508000" indent="-444500">
              <a:lnSpc>
                <a:spcPts val="1867"/>
              </a:lnSpc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DOMAIN AGE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Check for recently registered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domains as they often indicate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malicious activity.</a:t>
            </a:r>
            <a:endParaRPr lang="en-US" dirty="0"/>
          </a:p>
          <a:p>
            <a:pPr fontAlgn="ctr" algn="l" marL="508000" indent="-444500">
              <a:lnSpc>
                <a:spcPts val="1867"/>
              </a:lnSpc>
              <a:spcBef>
                <a:spcPts val="2059"/>
              </a:spcBef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REPUTATION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Verify the domain against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recognized threat intelligence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databases and blacklists.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4508500" y="2230338"/>
            <a:ext cx="3460700" cy="281300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508000" indent="-444500">
              <a:lnSpc>
                <a:spcPts val="1867"/>
              </a:lnSpc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TYPOSQUATTING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Inspect for subtle misspellings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mimicking legitimate brands.</a:t>
            </a:r>
            <a:endParaRPr lang="en-US" dirty="0"/>
          </a:p>
          <a:p>
            <a:pPr fontAlgn="ctr" algn="l" marL="508000" indent="-444500">
              <a:lnSpc>
                <a:spcPts val="1867"/>
              </a:lnSpc>
              <a:spcBef>
                <a:spcPts val="2059"/>
              </a:spcBef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UNUSUAL TLDS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Be wary of high-risk or non-standard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Top-Level Domains.</a:t>
            </a:r>
            <a:endParaRPr lang="en-US" dirty="0"/>
          </a:p>
          <a:p>
            <a:pPr fontAlgn="ctr" algn="l" marL="508000" indent="-444500">
              <a:lnSpc>
                <a:spcPts val="1867"/>
              </a:lnSpc>
              <a:spcBef>
                <a:spcPts val="2059"/>
              </a:spcBef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IP REPUTATION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Analyze the hosting server's history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and geographic origin.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8064500" y="2230338"/>
            <a:ext cx="3460700" cy="225251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508000" indent="-444500">
              <a:lnSpc>
                <a:spcPts val="1867"/>
              </a:lnSpc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TLS CERTIFICATES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Confirm the validity of the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certificate and the credibility of the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issuer.</a:t>
            </a:r>
            <a:endParaRPr lang="en-US" dirty="0"/>
          </a:p>
          <a:p>
            <a:pPr fontAlgn="ctr" algn="l" marL="508000" indent="-444500">
              <a:lnSpc>
                <a:spcPts val="1867"/>
              </a:lnSpc>
              <a:spcBef>
                <a:spcPts val="2059"/>
              </a:spcBef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SUSPICIOUS JS/FORMS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Audit the page source for malicious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scripts or deceptive credential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harvesting forms.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9" name="Text 6"/>
          <p:cNvSpPr/>
          <p:nvPr/>
        </p:nvSpPr>
        <p:spPr>
          <a:xfrm>
            <a:off x="1400175" y="6214914"/>
            <a:ext cx="9391650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ANALYST NOTE: EVEN IF A LINK USES A TRUSTED SHORTENING SERVICE, THE FINAL DESTINATION MAY BE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MALICIOUS. ALWAYS PERFORM A THOROUGH WEB-THREAT ANALYSIS AFTER UNSHORTENING THE REDIRECT.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User Interaction Matters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Severity Progression Chain</a:t>
            </a:r>
            <a:endParaRPr lang="en-US" dirty="0"/>
          </a:p>
        </p:txBody>
      </p:sp>
      <p:pic>
        <p:nvPicPr>
          <p:cNvPr id="5" name="Image 1" descr="-7390831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2550468"/>
            <a:ext cx="2400300" cy="119062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23875" y="3084552"/>
            <a:ext cx="201930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RECEIVED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762000" y="3878253"/>
            <a:ext cx="2019300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Initial contact 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delivery of the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malicious email 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link.</a:t>
            </a:r>
            <a:endParaRPr lang="en-US" dirty="0"/>
          </a:p>
        </p:txBody>
      </p:sp>
      <p:sp>
        <p:nvSpPr>
          <p:cNvPr id="8" name="Shape 4"/>
          <p:cNvSpPr/>
          <p:nvPr/>
        </p:nvSpPr>
        <p:spPr>
          <a:xfrm>
            <a:off x="1438275" y="231234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2" descr="1378aa2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0349" y="2436055"/>
            <a:ext cx="219075" cy="228600"/>
          </a:xfrm>
          <a:prstGeom prst="rect">
            <a:avLst/>
          </a:prstGeom>
        </p:spPr>
      </p:pic>
      <p:pic>
        <p:nvPicPr>
          <p:cNvPr id="10" name="Image 3" descr="054f89a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6050" y="2550468"/>
            <a:ext cx="2400300" cy="119062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3019425" y="3084552"/>
            <a:ext cx="173355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CLICKED</a:t>
            </a:r>
            <a:endParaRPr lang="en-US" dirty="0"/>
          </a:p>
        </p:txBody>
      </p:sp>
      <p:sp>
        <p:nvSpPr>
          <p:cNvPr id="12" name="Text 6"/>
          <p:cNvSpPr/>
          <p:nvPr/>
        </p:nvSpPr>
        <p:spPr>
          <a:xfrm>
            <a:off x="2971800" y="3878253"/>
            <a:ext cx="2084010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User interacts with the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link, indicating a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potential lapse in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awareness.</a:t>
            </a:r>
            <a:endParaRPr lang="en-US" dirty="0"/>
          </a:p>
        </p:txBody>
      </p:sp>
      <p:sp>
        <p:nvSpPr>
          <p:cNvPr id="13" name="Shape 7"/>
          <p:cNvSpPr/>
          <p:nvPr/>
        </p:nvSpPr>
        <p:spPr>
          <a:xfrm>
            <a:off x="3648075" y="231234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2B52"/>
            </a:solidFill>
            <a:prstDash val="solid"/>
            <a:miter lim="800000"/>
          </a:ln>
        </p:spPr>
      </p:sp>
      <p:pic>
        <p:nvPicPr>
          <p:cNvPr id="14" name="Image 4" descr="-7b03821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1322" y="2458380"/>
            <a:ext cx="209550" cy="209550"/>
          </a:xfrm>
          <a:prstGeom prst="rect">
            <a:avLst/>
          </a:prstGeom>
        </p:spPr>
      </p:pic>
      <p:pic>
        <p:nvPicPr>
          <p:cNvPr id="15" name="Image 5" descr="-26251f1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5850" y="2550468"/>
            <a:ext cx="2400300" cy="1190625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5229225" y="2975015"/>
            <a:ext cx="173355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CREDENTIALS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ENTERED</a:t>
            </a:r>
            <a:endParaRPr lang="en-US" dirty="0"/>
          </a:p>
        </p:txBody>
      </p:sp>
      <p:sp>
        <p:nvSpPr>
          <p:cNvPr id="17" name="Text 9"/>
          <p:cNvSpPr/>
          <p:nvPr/>
        </p:nvSpPr>
        <p:spPr>
          <a:xfrm>
            <a:off x="5181600" y="3878253"/>
            <a:ext cx="2019300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High-risk stage;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sensitive corporate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access is potentially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compromised.</a:t>
            </a:r>
            <a:endParaRPr lang="en-US" dirty="0"/>
          </a:p>
        </p:txBody>
      </p:sp>
      <p:sp>
        <p:nvSpPr>
          <p:cNvPr id="18" name="Shape 10"/>
          <p:cNvSpPr/>
          <p:nvPr/>
        </p:nvSpPr>
        <p:spPr>
          <a:xfrm>
            <a:off x="5857875" y="231234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213F"/>
            </a:solidFill>
            <a:prstDash val="solid"/>
            <a:miter lim="800000"/>
          </a:ln>
        </p:spPr>
      </p:sp>
      <p:pic>
        <p:nvPicPr>
          <p:cNvPr id="19" name="Image 6" descr="-6f2d0e1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37399" y="2444429"/>
            <a:ext cx="123825" cy="219075"/>
          </a:xfrm>
          <a:prstGeom prst="rect">
            <a:avLst/>
          </a:prstGeom>
        </p:spPr>
      </p:pic>
      <p:pic>
        <p:nvPicPr>
          <p:cNvPr id="20" name="Image 7" descr="43939462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5650" y="2550468"/>
            <a:ext cx="2400300" cy="1190625"/>
          </a:xfrm>
          <a:prstGeom prst="rect">
            <a:avLst/>
          </a:prstGeom>
        </p:spPr>
      </p:pic>
      <p:sp>
        <p:nvSpPr>
          <p:cNvPr id="21" name="Text 11"/>
          <p:cNvSpPr/>
          <p:nvPr/>
        </p:nvSpPr>
        <p:spPr>
          <a:xfrm>
            <a:off x="7439025" y="2975015"/>
            <a:ext cx="173355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FILE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DOWNLOADED</a:t>
            </a:r>
            <a:endParaRPr lang="en-US" dirty="0"/>
          </a:p>
        </p:txBody>
      </p:sp>
      <p:sp>
        <p:nvSpPr>
          <p:cNvPr id="22" name="Text 12"/>
          <p:cNvSpPr/>
          <p:nvPr/>
        </p:nvSpPr>
        <p:spPr>
          <a:xfrm>
            <a:off x="7391400" y="3878253"/>
            <a:ext cx="2019300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Indicator of active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malware delivery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potential endpoint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infection.</a:t>
            </a:r>
            <a:endParaRPr lang="en-US" dirty="0"/>
          </a:p>
        </p:txBody>
      </p:sp>
      <p:sp>
        <p:nvSpPr>
          <p:cNvPr id="23" name="Shape 13"/>
          <p:cNvSpPr/>
          <p:nvPr/>
        </p:nvSpPr>
        <p:spPr>
          <a:xfrm>
            <a:off x="8067675" y="231234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172C"/>
            </a:solidFill>
            <a:prstDash val="solid"/>
            <a:miter lim="800000"/>
          </a:ln>
        </p:spPr>
      </p:sp>
      <p:pic>
        <p:nvPicPr>
          <p:cNvPr id="24" name="Image 8" descr="-6fc5e65e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99760" y="2450007"/>
            <a:ext cx="219075" cy="200025"/>
          </a:xfrm>
          <a:prstGeom prst="rect">
            <a:avLst/>
          </a:prstGeom>
        </p:spPr>
      </p:pic>
      <p:pic>
        <p:nvPicPr>
          <p:cNvPr id="25" name="Image 9" descr="32fe30a2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15450" y="2550468"/>
            <a:ext cx="2400300" cy="1190625"/>
          </a:xfrm>
          <a:prstGeom prst="rect">
            <a:avLst/>
          </a:prstGeom>
        </p:spPr>
      </p:pic>
      <p:sp>
        <p:nvSpPr>
          <p:cNvPr id="26" name="Text 14"/>
          <p:cNvSpPr/>
          <p:nvPr/>
        </p:nvSpPr>
        <p:spPr>
          <a:xfrm>
            <a:off x="9648825" y="3084552"/>
            <a:ext cx="173355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EXECUTION</a:t>
            </a:r>
            <a:endParaRPr lang="en-US" dirty="0"/>
          </a:p>
        </p:txBody>
      </p:sp>
      <p:sp>
        <p:nvSpPr>
          <p:cNvPr id="27" name="Text 15"/>
          <p:cNvSpPr/>
          <p:nvPr/>
        </p:nvSpPr>
        <p:spPr>
          <a:xfrm>
            <a:off x="9601200" y="3878253"/>
            <a:ext cx="2059900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Full-blown security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incident; malicious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code is running on the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network.</a:t>
            </a:r>
            <a:endParaRPr lang="en-US" dirty="0"/>
          </a:p>
        </p:txBody>
      </p:sp>
      <p:sp>
        <p:nvSpPr>
          <p:cNvPr id="28" name="Shape 16"/>
          <p:cNvSpPr/>
          <p:nvPr/>
        </p:nvSpPr>
        <p:spPr>
          <a:xfrm>
            <a:off x="10277475" y="231234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0D19"/>
            </a:solidFill>
            <a:prstDash val="solid"/>
            <a:miter lim="800000"/>
          </a:ln>
        </p:spPr>
      </p:sp>
      <p:pic>
        <p:nvPicPr>
          <p:cNvPr id="29" name="Image 10" descr="-3e516b9e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06762" y="2427685"/>
            <a:ext cx="219075" cy="247650"/>
          </a:xfrm>
          <a:prstGeom prst="rect">
            <a:avLst/>
          </a:prstGeom>
        </p:spPr>
      </p:pic>
      <p:sp>
        <p:nvSpPr>
          <p:cNvPr id="30" name="Shape 17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31" name="Text 18"/>
          <p:cNvSpPr/>
          <p:nvPr/>
        </p:nvSpPr>
        <p:spPr>
          <a:xfrm>
            <a:off x="2057400" y="6214914"/>
            <a:ext cx="8077200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INCIDENT SEVERITY IS DETERMINED BY USER ACTION. A CLICK IS SUSPICIOUS, BUT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CREDENTIAL SUBMISSION OR MALWARE EXECUTION MARKS A CRITICAL SECURITY BREACH.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11a9e2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Beautiful.ai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subject>Presentation</dc:subject>
  <dc:creator>Beautiful.ai</dc:creator>
  <cp:lastModifiedBy>Beautiful.ai</cp:lastModifiedBy>
  <cp:revision>1</cp:revision>
  <dcterms:created xsi:type="dcterms:W3CDTF">2026-08-11T23:12:12Z</dcterms:created>
  <dcterms:modified xsi:type="dcterms:W3CDTF">2026-08-11T23:12:12Z</dcterms:modified>
</cp:coreProperties>
</file>