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-8046b1e.png"/><Relationship Id="rId2" Type="http://schemas.openxmlformats.org/officeDocument/2006/relationships/image" Target="../media/image--7605a39e.png"/><Relationship Id="rId3" Type="http://schemas.openxmlformats.org/officeDocument/2006/relationships/image" Target="../media/image--67a2d61e.png"/><Relationship Id="rId4" Type="http://schemas.openxmlformats.org/officeDocument/2006/relationships/image" Target="../media/image--45cb439e.png"/><Relationship Id="rId5" Type="http://schemas.openxmlformats.org/officeDocument/2006/relationships/image" Target="../media/image-68f984e2.png"/><Relationship Id="rId6" Type="http://schemas.openxmlformats.org/officeDocument/2006/relationships/image" Target="../media/image-6cf740a2.png"/><Relationship Id="rId7" Type="http://schemas.openxmlformats.org/officeDocument/2006/relationships/image" Target="../media/image-61fd3da2.png"/><Relationship Id="rId8" Type="http://schemas.openxmlformats.org/officeDocument/2006/relationships/image" Target="../media/image--cfaadde.png"/><Relationship Id="rId9" Type="http://schemas.openxmlformats.org/officeDocument/2006/relationships/image" Target="../media/image-2be17d62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6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7.png"/><Relationship Id="rId2" Type="http://schemas.openxmlformats.org/officeDocument/2006/relationships/image" Target="../media/image--4da9e3d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8.png"/><Relationship Id="rId2" Type="http://schemas.openxmlformats.org/officeDocument/2006/relationships/image" Target="../media/image-388621e1.png"/><Relationship Id="rId3" Type="http://schemas.openxmlformats.org/officeDocument/2006/relationships/image" Target="../media/image--5fe29b1e1.png"/><Relationship Id="rId4" Type="http://schemas.openxmlformats.org/officeDocument/2006/relationships/image" Target="../media/image-0-c9815e1.png"/><Relationship Id="rId5" Type="http://schemas.openxmlformats.org/officeDocument/2006/relationships/image" Target="../media/image-2.png"/><Relationship Id="rId6" Type="http://schemas.openxmlformats.org/officeDocument/2006/relationships/image" Target="../media/image--683f4d5e1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9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0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1.png"/><Relationship Id="rId2" Type="http://schemas.openxmlformats.org/officeDocument/2006/relationships/image" Target="../media/image--763fd8d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2.png"/><Relationship Id="rId2" Type="http://schemas.openxmlformats.org/officeDocument/2006/relationships/image" Target="../media/image--4790a79e1.png"/><Relationship Id="rId3" Type="http://schemas.openxmlformats.org/officeDocument/2006/relationships/image" Target="../media/image--38ca361e1.png"/><Relationship Id="rId4" Type="http://schemas.openxmlformats.org/officeDocument/2006/relationships/image" Target="../media/image-21e1.png"/><Relationship Id="rId5" Type="http://schemas.openxmlformats.org/officeDocument/2006/relationships/image" Target="../media/image--19c745e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3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image" Target="../media/image-435cb1.png"/><Relationship Id="rId2" Type="http://schemas.openxmlformats.org/officeDocument/2006/relationships/image" Target="../media/image-4a263d1.png"/><Relationship Id="rId3" Type="http://schemas.openxmlformats.org/officeDocument/2006/relationships/image" Target="../media/image-00fdc1.png"/><Relationship Id="rId4" Type="http://schemas.openxmlformats.org/officeDocument/2006/relationships/image" Target="../media/image-743017a1.png"/><Relationship Id="rId5" Type="http://schemas.openxmlformats.org/officeDocument/2006/relationships/image" Target="../media/image-7f1f4da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4.png"/><Relationship Id="rId2" Type="http://schemas.openxmlformats.org/officeDocument/2006/relationships/image" Target="../media/image--54c98fde1.png"/><Relationship Id="rId3" Type="http://schemas.openxmlformats.org/officeDocument/2006/relationships/image" Target="../media/image--5691bf1e1.png"/><Relationship Id="rId4" Type="http://schemas.openxmlformats.org/officeDocument/2006/relationships/image" Target="../media/image-5fe1.png"/><Relationship Id="rId5" Type="http://schemas.openxmlformats.org/officeDocument/2006/relationships/image" Target="../media/image--2597db1e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image" Target="../media/image--8046b1e5.png"/><Relationship Id="rId2" Type="http://schemas.openxmlformats.org/officeDocument/2006/relationships/image" Target="../media/image--52460d1e1.png"/><Relationship Id="rId3" Type="http://schemas.openxmlformats.org/officeDocument/2006/relationships/image" Target="../media/image--4fa85c1e1.png"/><Relationship Id="rId4" Type="http://schemas.openxmlformats.org/officeDocument/2006/relationships/image" Target="../media/image-3f3943a1.png"/><Relationship Id="rId5" Type="http://schemas.openxmlformats.org/officeDocument/2006/relationships/image" Target="../media/image-234b1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image" Target="../media/image--36e8d65e1.png"/><Relationship Id="rId2" Type="http://schemas.openxmlformats.org/officeDocument/2006/relationships/image" Target="../media/image-5bc1.png"/><Relationship Id="rId3" Type="http://schemas.openxmlformats.org/officeDocument/2006/relationships/image" Target="../media/image-77e44ba1.png"/><Relationship Id="rId4" Type="http://schemas.openxmlformats.org/officeDocument/2006/relationships/image" Target="../media/image--709808de1.png"/><Relationship Id="rId5" Type="http://schemas.openxmlformats.org/officeDocument/2006/relationships/image" Target="../media/image--3153bf9e1.png"/><Relationship Id="rId6" Type="http://schemas.openxmlformats.org/officeDocument/2006/relationships/image" Target="../media/image--50a5b09e1.png"/><Relationship Id="rId7" Type="http://schemas.openxmlformats.org/officeDocument/2006/relationships/image" Target="../media/image--3b01761e1.png"/><Relationship Id="rId8" Type="http://schemas.openxmlformats.org/officeDocument/2006/relationships/image" Target="../media/image--16651c1e1.png"/><Relationship Id="rId9" Type="http://schemas.openxmlformats.org/officeDocument/2006/relationships/image" Target="../media/image--2568c5e1.png"/><Relationship Id="rId10" Type="http://schemas.openxmlformats.org/officeDocument/2006/relationships/image" Target="../media/image-1880ada1.png"/><Relationship Id="rId11" Type="http://schemas.openxmlformats.org/officeDocument/2006/relationships/image" Target="../media/image-7c5b1.png"/><Relationship Id="rId12" Type="http://schemas.openxmlformats.org/officeDocument/2006/relationships/image" Target="../media/image--1373199e1.png"/><Relationship Id="rId13" Type="http://schemas.openxmlformats.org/officeDocument/2006/relationships/image" Target="../media/image--22533b5e1.png"/><Relationship Id="rId14" Type="http://schemas.openxmlformats.org/officeDocument/2006/relationships/image" Target="../media/image-1.png"/><Relationship Id="rId15" Type="http://schemas.openxmlformats.org/officeDocument/2006/relationships/image" Target="../media/image-6717d4e1.png"/><Relationship Id="rId16" Type="http://schemas.openxmlformats.org/officeDocument/2006/relationships/image" Target="../media/image-0d1.png"/><Relationship Id="rId17" Type="http://schemas.openxmlformats.org/officeDocument/2006/relationships/slideLayout" Target="../slideLayouts/slideLayout1.xml"/><Relationship Id="rId18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AbuseIPDB Reputation Checks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Workflow for Threat Analysis</a:t>
            </a:r>
            <a:endParaRPr lang="en-US" dirty="0"/>
          </a:p>
        </p:txBody>
      </p:sp>
      <p:pic>
        <p:nvPicPr>
          <p:cNvPr id="5" name="Image 1" descr="-7605a3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2726978"/>
            <a:ext cx="2952750" cy="11906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523875" y="3261003"/>
            <a:ext cx="25717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DETECTION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762000" y="4054703"/>
            <a:ext cx="2668042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 a suspicious IP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address from logs or network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traffic.</a:t>
            </a:r>
            <a:endParaRPr lang="en-US" dirty="0"/>
          </a:p>
        </p:txBody>
      </p:sp>
      <p:sp>
        <p:nvSpPr>
          <p:cNvPr id="8" name="Shape 4"/>
          <p:cNvSpPr/>
          <p:nvPr/>
        </p:nvSpPr>
        <p:spPr>
          <a:xfrm>
            <a:off x="1714500" y="24888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2" descr="-67a2d6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679" y="2629309"/>
            <a:ext cx="276225" cy="200025"/>
          </a:xfrm>
          <a:prstGeom prst="rect">
            <a:avLst/>
          </a:prstGeom>
        </p:spPr>
      </p:pic>
      <p:pic>
        <p:nvPicPr>
          <p:cNvPr id="10" name="Image 3" descr="-45cb439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0" y="2726978"/>
            <a:ext cx="2952750" cy="119062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3571875" y="3261003"/>
            <a:ext cx="228600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REPUTATION QUERY</a:t>
            </a:r>
            <a:endParaRPr lang="en-US" dirty="0"/>
          </a:p>
        </p:txBody>
      </p:sp>
      <p:sp>
        <p:nvSpPr>
          <p:cNvPr id="12" name="Text 6"/>
          <p:cNvSpPr/>
          <p:nvPr/>
        </p:nvSpPr>
        <p:spPr>
          <a:xfrm>
            <a:off x="3524250" y="4054703"/>
            <a:ext cx="2685008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Submit the IP to a service like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AbuseIPDB to retrieve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historical data.</a:t>
            </a:r>
            <a:endParaRPr lang="en-US" dirty="0"/>
          </a:p>
        </p:txBody>
      </p:sp>
      <p:sp>
        <p:nvSpPr>
          <p:cNvPr id="13" name="Shape 7"/>
          <p:cNvSpPr/>
          <p:nvPr/>
        </p:nvSpPr>
        <p:spPr>
          <a:xfrm>
            <a:off x="4476750" y="24888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274C"/>
            </a:solidFill>
            <a:prstDash val="solid"/>
            <a:miter lim="800000"/>
          </a:ln>
        </p:spPr>
      </p:sp>
      <p:pic>
        <p:nvPicPr>
          <p:cNvPr id="14" name="Image 4" descr="68f984e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1625" y="2637680"/>
            <a:ext cx="209550" cy="180975"/>
          </a:xfrm>
          <a:prstGeom prst="rect">
            <a:avLst/>
          </a:prstGeom>
        </p:spPr>
      </p:pic>
      <p:pic>
        <p:nvPicPr>
          <p:cNvPr id="15" name="Image 5" descr="6cf740a2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00750" y="2726978"/>
            <a:ext cx="2952750" cy="119062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6334125" y="3151465"/>
            <a:ext cx="228600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CONTEXTUAL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ANALYSIS</a:t>
            </a:r>
            <a:endParaRPr lang="en-US" dirty="0"/>
          </a:p>
        </p:txBody>
      </p:sp>
      <p:sp>
        <p:nvSpPr>
          <p:cNvPr id="17" name="Text 9"/>
          <p:cNvSpPr/>
          <p:nvPr/>
        </p:nvSpPr>
        <p:spPr>
          <a:xfrm>
            <a:off x="6286500" y="4054703"/>
            <a:ext cx="2654647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Review reports, confidence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scores, and abuse categories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provided by the platform.</a:t>
            </a:r>
            <a:endParaRPr lang="en-US" dirty="0"/>
          </a:p>
        </p:txBody>
      </p:sp>
      <p:sp>
        <p:nvSpPr>
          <p:cNvPr id="18" name="Shape 10"/>
          <p:cNvSpPr/>
          <p:nvPr/>
        </p:nvSpPr>
        <p:spPr>
          <a:xfrm>
            <a:off x="7239000" y="24888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1A32"/>
            </a:solidFill>
            <a:prstDash val="solid"/>
            <a:miter lim="800000"/>
          </a:ln>
        </p:spPr>
      </p:sp>
      <p:pic>
        <p:nvPicPr>
          <p:cNvPr id="19" name="Image 6" descr="61fd3da2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8294" y="2620938"/>
            <a:ext cx="219075" cy="219075"/>
          </a:xfrm>
          <a:prstGeom prst="rect">
            <a:avLst/>
          </a:prstGeom>
        </p:spPr>
      </p:pic>
      <p:pic>
        <p:nvPicPr>
          <p:cNvPr id="20" name="Image 7" descr="-cfaadd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763000" y="2726978"/>
            <a:ext cx="2952750" cy="1190625"/>
          </a:xfrm>
          <a:prstGeom prst="rect">
            <a:avLst/>
          </a:prstGeom>
        </p:spPr>
      </p:pic>
      <p:sp>
        <p:nvSpPr>
          <p:cNvPr id="21" name="Text 11"/>
          <p:cNvSpPr/>
          <p:nvPr/>
        </p:nvSpPr>
        <p:spPr>
          <a:xfrm>
            <a:off x="9083873" y="3261003"/>
            <a:ext cx="2311003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ANALYST VALIDATION</a:t>
            </a:r>
            <a:endParaRPr lang="en-US" dirty="0"/>
          </a:p>
        </p:txBody>
      </p:sp>
      <p:sp>
        <p:nvSpPr>
          <p:cNvPr id="22" name="Text 12"/>
          <p:cNvSpPr/>
          <p:nvPr/>
        </p:nvSpPr>
        <p:spPr>
          <a:xfrm>
            <a:off x="9048750" y="4054703"/>
            <a:ext cx="25717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Compare findings against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internal policies to confirm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malicious intent.</a:t>
            </a:r>
            <a:endParaRPr lang="en-US" dirty="0"/>
          </a:p>
        </p:txBody>
      </p:sp>
      <p:sp>
        <p:nvSpPr>
          <p:cNvPr id="23" name="Shape 13"/>
          <p:cNvSpPr/>
          <p:nvPr/>
        </p:nvSpPr>
        <p:spPr>
          <a:xfrm>
            <a:off x="10001250" y="2488853"/>
            <a:ext cx="476250" cy="476250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0D19"/>
            </a:solidFill>
            <a:prstDash val="solid"/>
            <a:miter lim="800000"/>
          </a:ln>
        </p:spPr>
      </p:sp>
      <p:pic>
        <p:nvPicPr>
          <p:cNvPr id="24" name="Image 8" descr="2be17d62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22173" y="2609776"/>
            <a:ext cx="238125" cy="238125"/>
          </a:xfrm>
          <a:prstGeom prst="rect">
            <a:avLst/>
          </a:prstGeom>
        </p:spPr>
      </p:pic>
      <p:sp>
        <p:nvSpPr>
          <p:cNvPr id="25" name="Shape 1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6" name="Text 15"/>
          <p:cNvSpPr/>
          <p:nvPr/>
        </p:nvSpPr>
        <p:spPr>
          <a:xfrm>
            <a:off x="3219450" y="6414939"/>
            <a:ext cx="575310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HAN'S IT ACADEMY | CYSA+ CS0-004 | INDEPENDENT TRAINING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Realistic SOC Scenario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Coordinated Threat Detection Incident Overview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739926"/>
            <a:ext cx="5238750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DETECTION VECTOR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Firewall logs identified persistent outbound traffic to a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malicious hosting provider IP.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INTELLIGENCE SIGNAL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destination IP was flagged by multiple external abuse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reports, establishing initial suspicion.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2739926"/>
            <a:ext cx="5367040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ENDPOINT FORENSIC EVIDENCE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EDR tools correlated the activity across three distinct internal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devices.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ROOT CAUSE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common, unknown executable was identified on all three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affected endpoints.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2324100" y="6214914"/>
            <a:ext cx="754380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REPUTATION-BASED FILTERING PROVIDES THE EARLY ALERT, WHILE ENDPOINT-LEVEL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CORRELATION PROVIDES THE CONCLUSIVE VERDICT FOR INCIDENT RESPONSE.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Analyst IP-Reputation Checklist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Standard operating procedure for investigating suspicious IP addresses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673251"/>
            <a:ext cx="3460700" cy="28130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1867"/>
              </a:lnSpc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RECORD IP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Capture the specific address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currently under investigation.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REVIEW STATUS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Check reputation scores, past report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history, and timestamps.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CATEGORIZE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 the threat category and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associated service provider.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4508500" y="2673251"/>
            <a:ext cx="3460700" cy="28130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1867"/>
              </a:lnSpc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ASSESS INFRASTRUCTURE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Account for shared hosting or CDN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environment complexities.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GEO-IP CONTEXT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Verify geographic origin and flag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potential anomalies.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CORRELATE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Match findings against internal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telemetry and related domains.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8064500" y="2673251"/>
            <a:ext cx="3460700" cy="201944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508000" indent="-444500">
              <a:lnSpc>
                <a:spcPts val="1867"/>
              </a:lnSpc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ANALYZE SOURCES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Compare intelligence across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multiple trusted providers.</a:t>
            </a:r>
            <a:endParaRPr lang="en-US" dirty="0"/>
          </a:p>
          <a:p>
            <a:pPr fontAlgn="ctr" algn="l" marL="508000" indent="-444500">
              <a:lnSpc>
                <a:spcPts val="1867"/>
              </a:lnSpc>
              <a:spcBef>
                <a:spcPts val="2059"/>
              </a:spcBef>
              <a:buSzPct val="120000"/>
              <a:buBlip>
                <a:blip r:embed="rId2"/>
              </a:buBlip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DOCUMENT</a:t>
            </a:r>
            <a:endParaRPr lang="en-US" dirty="0"/>
          </a:p>
          <a:p>
            <a:pPr fontAlgn="ctr" algn="l" lvl="1" marL="952500" indent="-44450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Record confidence levels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identify any investigation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limitations.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Exam Decision Rules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factors for evaluating security findings and risk assessment</a:t>
            </a:r>
            <a:endParaRPr lang="en-US" dirty="0"/>
          </a:p>
        </p:txBody>
      </p:sp>
      <p:pic>
        <p:nvPicPr>
          <p:cNvPr id="5" name="Image 1" descr="388621e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756" y="2314353"/>
            <a:ext cx="485775" cy="46672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2000250" y="2162770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REPUTATION CONTEXT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2000250" y="2461915"/>
            <a:ext cx="4194721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Reputation serves as context rather than a final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verdict.</a:t>
            </a:r>
            <a:endParaRPr lang="en-US" dirty="0"/>
          </a:p>
        </p:txBody>
      </p:sp>
      <p:pic>
        <p:nvPicPr>
          <p:cNvPr id="8" name="Image 2" descr="-5fe29b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2806" y="3538462"/>
            <a:ext cx="390525" cy="390525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2000250" y="3353395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TEMPORAL RELEVANCE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2000250" y="3652540"/>
            <a:ext cx="414337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Weight recent reports more heavily than older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findings.</a:t>
            </a:r>
            <a:endParaRPr lang="en-US" dirty="0"/>
          </a:p>
        </p:txBody>
      </p:sp>
      <p:pic>
        <p:nvPicPr>
          <p:cNvPr id="11" name="Image 3" descr="0-c9815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9550" y="4734666"/>
            <a:ext cx="342900" cy="38100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2000250" y="4544020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INFRASTRUCTURE NUANCE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2000250" y="4843165"/>
            <a:ext cx="414337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Shared infrastructure complicates the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interpretation of findings.</a:t>
            </a:r>
            <a:endParaRPr lang="en-US" dirty="0"/>
          </a:p>
        </p:txBody>
      </p:sp>
      <p:pic>
        <p:nvPicPr>
          <p:cNvPr id="14" name="Image 4" descr="0704312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01560" y="2319932"/>
            <a:ext cx="381000" cy="447675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7239000" y="2162770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BEYOND CLEAN STATUS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7239000" y="2461915"/>
            <a:ext cx="4143375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'clean' status does not guarantee inherent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safety.</a:t>
            </a:r>
            <a:endParaRPr lang="en-US" dirty="0"/>
          </a:p>
        </p:txBody>
      </p:sp>
      <p:pic>
        <p:nvPicPr>
          <p:cNvPr id="17" name="Image 5" descr="-683f4d5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1506" y="3516141"/>
            <a:ext cx="485775" cy="438150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7239000" y="3353395"/>
            <a:ext cx="41433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SIGNAL AGGREGATION</a:t>
            </a:r>
            <a:endParaRPr lang="en-US" dirty="0"/>
          </a:p>
        </p:txBody>
      </p:sp>
      <p:sp>
        <p:nvSpPr>
          <p:cNvPr id="19" name="Text 11"/>
          <p:cNvSpPr/>
          <p:nvPr/>
        </p:nvSpPr>
        <p:spPr>
          <a:xfrm>
            <a:off x="7239000" y="3652540"/>
            <a:ext cx="4244578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Multiple signals are necessary to achieve higher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confidence.</a:t>
            </a:r>
            <a:endParaRPr lang="en-US" dirty="0"/>
          </a:p>
        </p:txBody>
      </p:sp>
      <p:sp>
        <p:nvSpPr>
          <p:cNvPr id="20" name="Shape 12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1" name="Text 13"/>
          <p:cNvSpPr/>
          <p:nvPr/>
        </p:nvSpPr>
        <p:spPr>
          <a:xfrm>
            <a:off x="476250" y="6414939"/>
            <a:ext cx="11239500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MEMORY AID (C-R-P-S-I-V): CHECK REPUTATION, RECENCY, PROVIDER, SHARED INFRASTRUCTURE, INTERNAL ACTIVITY, VALIDATE.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Knowledge Check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Assessing Infrastructure Reputation and Security Risks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3182838"/>
            <a:ext cx="5238750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DOES HIGH REPUTATION PROVE COMPROMISE?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No. Reputable entities can be compromised or hijacked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bypass security controls.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WHY IS RECENCY IMPORTANT?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IP ownership and infrastructure control change frequently;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historical data may no longer reflect current risk.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3182838"/>
            <a:ext cx="5238750" cy="75976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IS NO REPORT HISTORY SAFE?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No. New infrastructure lack of history often obscures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malicious intent or provides an undetected attack vector.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906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Final Summary: Reputation vs. Telemetry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Key takeaways on integrating external threat intelligence with internal data</a:t>
            </a:r>
            <a:endParaRPr lang="en-US" dirty="0"/>
          </a:p>
        </p:txBody>
      </p:sp>
      <p:sp>
        <p:nvSpPr>
          <p:cNvPr id="5" name="Text 2"/>
          <p:cNvSpPr/>
          <p:nvPr/>
        </p:nvSpPr>
        <p:spPr>
          <a:xfrm>
            <a:off x="952500" y="2839938"/>
            <a:ext cx="5337274" cy="17863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ROLE OF REPUTATION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External services offer vital global context, but accuracy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remains sensitive to incident counts and the recency of data.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INFRASTRUCTURE CHALLENGE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Shared IP spaces can yield ambiguous results; exercise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caution to avoid inadvertently blocking legitimate traffic.</a:t>
            </a:r>
            <a:endParaRPr lang="en-US" dirty="0"/>
          </a:p>
        </p:txBody>
      </p:sp>
      <p:sp>
        <p:nvSpPr>
          <p:cNvPr id="6" name="Text 3"/>
          <p:cNvSpPr/>
          <p:nvPr/>
        </p:nvSpPr>
        <p:spPr>
          <a:xfrm>
            <a:off x="6286500" y="2839938"/>
            <a:ext cx="5291435" cy="75976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POWER OF INTERNAL TELEMETRY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Your own network and application logs serve as the ultimate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source of truth for validating external findings.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8" name="Text 5"/>
          <p:cNvSpPr/>
          <p:nvPr/>
        </p:nvSpPr>
        <p:spPr>
          <a:xfrm>
            <a:off x="1138238" y="6414939"/>
            <a:ext cx="991552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REPUTATION TELLS YOU WHAT OTHERS HAVE SEEN. YOUR TELEMETRY TELLS YOU WHAT THIS IP IS DOING TO YOU.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What is IP Reputation?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Understanding the history and threat context of IP addresses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4476750" cy="39243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6" name="Image 1" descr="a magnifying glass focused on a digital network node">    </p:cNvPr>
          <p:cNvPicPr>
            <a:picLocks noChangeAspect="1"/>
          </p:cNvPicPr>
          <p:nvPr/>
        </p:nvPicPr>
        <p:blipFill>
          <a:blip r:embed="rId2"/>
          <a:srcRect l="0" r="0" t="6170" b="6170"/>
          <a:stretch/>
        </p:blipFill>
        <p:spPr>
          <a:xfrm>
            <a:off x="476250" y="1771650"/>
            <a:ext cx="4476750" cy="392430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429250" y="2211288"/>
            <a:ext cx="3190875" cy="281300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SCANNING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Reconnaissance of network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vulnerabilities.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BRUTE-FORCE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Automated attempts to gain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access.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SPAM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Distribution of unsolicited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communications.</a:t>
            </a:r>
            <a:endParaRPr lang="en-US" dirty="0"/>
          </a:p>
        </p:txBody>
      </p:sp>
      <p:sp>
        <p:nvSpPr>
          <p:cNvPr id="8" name="Text 4"/>
          <p:cNvSpPr/>
          <p:nvPr/>
        </p:nvSpPr>
        <p:spPr>
          <a:xfrm>
            <a:off x="8715375" y="2211288"/>
            <a:ext cx="3190875" cy="304606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67"/>
              </a:lnSpc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WEB ATTACKS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Exploitation of web application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vulnerabilities.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BOT ACTIVITY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Engagement in automated,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potentially malicious, network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operations.</a:t>
            </a:r>
            <a:endParaRPr lang="en-US" dirty="0"/>
          </a:p>
          <a:p>
            <a:pPr fontAlgn="ctr" algn="l" marL="241300" indent="-241300">
              <a:lnSpc>
                <a:spcPts val="1867"/>
              </a:lnSpc>
              <a:spcBef>
                <a:spcPts val="2059"/>
              </a:spcBef>
              <a:buClr>
                <a:srgbClr val="004f98"/>
              </a:buClr>
              <a:buSzPct val="120000"/>
              <a:buChar char="•"/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MALICIOUS HOSTING</a:t>
            </a:r>
            <a:endParaRPr lang="en-US" dirty="0"/>
          </a:p>
          <a:p>
            <a:pPr fontAlgn="ctr" algn="l" lvl="1" marL="241300" indent="0">
              <a:lnSpc>
                <a:spcPts val="1836"/>
              </a:lnSpc>
              <a:spcBef>
                <a:spcPts val="437"/>
              </a:spcBef>
              <a:buNone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Serving malware or phishing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content.</a:t>
            </a:r>
            <a:endParaRPr lang="en-US" dirty="0"/>
          </a:p>
        </p:txBody>
      </p:sp>
      <p:sp>
        <p:nvSpPr>
          <p:cNvPr id="9" name="Shape 5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0" name="Text 6"/>
          <p:cNvSpPr/>
          <p:nvPr/>
        </p:nvSpPr>
        <p:spPr>
          <a:xfrm>
            <a:off x="585788" y="6414939"/>
            <a:ext cx="1102042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REPUTATION PROVIDES HISTORICAL CONTEXT; IT DOES NOT NECESSARILY DEFINE THE INTENT OF YOUR SPECIFIC CONNECTION.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What Does AbuseIPDB Provide?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Leveraging threat intelligence for automated security and incident response.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824163"/>
            <a:ext cx="2667000" cy="1976438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3320951"/>
            <a:ext cx="2381250" cy="4741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ABUSE CONFIDENCE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SCORE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3870722"/>
            <a:ext cx="2480816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quantitative metric used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to indicate the likelihood of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malicious activity.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452563" y="24669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-4790a7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546" y="2669289"/>
            <a:ext cx="247650" cy="314325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333750" y="2824163"/>
            <a:ext cx="2667000" cy="1976438"/>
          </a:xfrm>
          <a:prstGeom prst="rect">
            <a:avLst/>
          </a:prstGeom>
          <a:solidFill>
            <a:srgbClr val="337BA9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3619500" y="3320951"/>
            <a:ext cx="23812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REPORT ANALYTICS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3619500" y="3633639"/>
            <a:ext cx="23812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Total report counts and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activity recency used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gauge threat persistence.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4310063" y="24669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275E82"/>
            </a:solidFill>
            <a:prstDash val="solid"/>
            <a:miter lim="800000"/>
          </a:ln>
        </p:spPr>
      </p:sp>
      <p:pic>
        <p:nvPicPr>
          <p:cNvPr id="14" name="Image 2" descr="-38ca36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4005" y="2665102"/>
            <a:ext cx="323850" cy="32385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191250" y="2824163"/>
            <a:ext cx="2667000" cy="1976438"/>
          </a:xfrm>
          <a:prstGeom prst="rect">
            <a:avLst/>
          </a:prstGeom>
          <a:solidFill>
            <a:srgbClr val="67A6BA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6477000" y="3320951"/>
            <a:ext cx="23812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CATEGORIZATION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6477000" y="3633639"/>
            <a:ext cx="2472779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Classification of the nature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of the abuse, such as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botnet, spam, or DDoS.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7167563" y="24669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A8EA4"/>
            </a:solidFill>
            <a:prstDash val="solid"/>
            <a:miter lim="800000"/>
          </a:ln>
        </p:spPr>
      </p:sp>
      <p:pic>
        <p:nvPicPr>
          <p:cNvPr id="19" name="Image 3" descr="21e2122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7317" y="2656731"/>
            <a:ext cx="333375" cy="333375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9048750" y="2824163"/>
            <a:ext cx="2667000" cy="1976438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9334500" y="3320951"/>
            <a:ext cx="2381250" cy="4741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INFRASTRUCTURE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CONTEXT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9334500" y="3870722"/>
            <a:ext cx="23812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Detailed ISP, hosting, ASN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information, and precise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geolocation mapping.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10025063" y="246697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24" name="Image 4" descr="-19c745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5749" y="2669290"/>
            <a:ext cx="295275" cy="314325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6" name="Text 19"/>
          <p:cNvSpPr/>
          <p:nvPr/>
        </p:nvSpPr>
        <p:spPr>
          <a:xfrm>
            <a:off x="1447800" y="6214914"/>
            <a:ext cx="929640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PRIORITIZE EVIDENCE-BASED DATA OVER MANUAL INTERFACES TO INTEGRATE ACTIONABLE INTELLIGENCE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DIRECTLY INTO AUTOMATED SECURITY WORKFLOWS AND THREAT HUNTING PLAYBOOKS.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Recency Matters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Why legacy data fails in modern security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1771650"/>
            <a:ext cx="5524500" cy="3924300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2006501"/>
            <a:ext cx="5238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LEGACY DATA (3+ YEARS OLD)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2366814"/>
            <a:ext cx="5238750" cy="84683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36"/>
              </a:lnSpc>
              <a:spcBef>
                <a:spcPts val="952"/>
              </a:spcBef>
              <a:buClr>
                <a:srgbClr val="ffffff"/>
              </a:buClr>
              <a:buSzPct val="120000"/>
              <a:buChar char="•"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Stale threat indicators</a:t>
            </a:r>
            <a:endParaRPr lang="en-US" dirty="0"/>
          </a:p>
          <a:p>
            <a:pPr fontAlgn="ctr" algn="l" marL="241300" indent="-241300">
              <a:lnSpc>
                <a:spcPts val="1836"/>
              </a:lnSpc>
              <a:spcBef>
                <a:spcPts val="570"/>
              </a:spcBef>
              <a:buClr>
                <a:srgbClr val="ffffff"/>
              </a:buClr>
              <a:buSzPct val="120000"/>
              <a:buChar char="•"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Static IP ownership records</a:t>
            </a:r>
            <a:endParaRPr lang="en-US" dirty="0"/>
          </a:p>
          <a:p>
            <a:pPr fontAlgn="ctr" algn="l" marL="241300" indent="-241300">
              <a:lnSpc>
                <a:spcPts val="1836"/>
              </a:lnSpc>
              <a:spcBef>
                <a:spcPts val="570"/>
              </a:spcBef>
              <a:buClr>
                <a:srgbClr val="ffffff"/>
              </a:buClr>
              <a:buSzPct val="120000"/>
              <a:buChar char="•"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Outdated infrastructure mapping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6191250" y="1771650"/>
            <a:ext cx="5524500" cy="3924300"/>
          </a:xfrm>
          <a:prstGeom prst="rect">
            <a:avLst/>
          </a:prstGeom>
          <a:solidFill>
            <a:srgbClr val="2896BB">
              <a:alpha val="30000"/>
            </a:srgbClr>
          </a:solidFill>
          <a:ln>
            <a:miter lim="800000"/>
          </a:ln>
        </p:spPr>
      </p:sp>
      <p:sp>
        <p:nvSpPr>
          <p:cNvPr id="9" name="Text 6"/>
          <p:cNvSpPr/>
          <p:nvPr/>
        </p:nvSpPr>
        <p:spPr>
          <a:xfrm>
            <a:off x="6477000" y="2006501"/>
            <a:ext cx="52387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REAL-TIME INTELLIGENCE (LAST 24 HOURS)</a:t>
            </a:r>
            <a:endParaRPr lang="en-US" dirty="0"/>
          </a:p>
        </p:txBody>
      </p:sp>
      <p:sp>
        <p:nvSpPr>
          <p:cNvPr id="10" name="Text 7"/>
          <p:cNvSpPr/>
          <p:nvPr/>
        </p:nvSpPr>
        <p:spPr>
          <a:xfrm>
            <a:off x="6477000" y="2366814"/>
            <a:ext cx="5238750" cy="84683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1836"/>
              </a:lnSpc>
              <a:spcBef>
                <a:spcPts val="952"/>
              </a:spcBef>
              <a:buClr>
                <a:srgbClr val="ffffff"/>
              </a:buClr>
              <a:buSzPct val="120000"/>
              <a:buChar char="•"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Reflects current threat landscape</a:t>
            </a:r>
            <a:endParaRPr lang="en-US" dirty="0"/>
          </a:p>
          <a:p>
            <a:pPr fontAlgn="ctr" algn="l" marL="241300" indent="-241300">
              <a:lnSpc>
                <a:spcPts val="1836"/>
              </a:lnSpc>
              <a:spcBef>
                <a:spcPts val="570"/>
              </a:spcBef>
              <a:buClr>
                <a:srgbClr val="ffffff"/>
              </a:buClr>
              <a:buSzPct val="120000"/>
              <a:buChar char="•"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Tracks dynamic cloud provisioning</a:t>
            </a:r>
            <a:endParaRPr lang="en-US" dirty="0"/>
          </a:p>
          <a:p>
            <a:pPr fontAlgn="ctr" algn="l" marL="241300" indent="-241300">
              <a:lnSpc>
                <a:spcPts val="1836"/>
              </a:lnSpc>
              <a:spcBef>
                <a:spcPts val="570"/>
              </a:spcBef>
              <a:buClr>
                <a:srgbClr val="ffffff"/>
              </a:buClr>
              <a:buSzPct val="120000"/>
              <a:buChar char="•"/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Identifies rotated C2 nodes</a:t>
            </a:r>
            <a:endParaRPr lang="en-US" dirty="0"/>
          </a:p>
        </p:txBody>
      </p:sp>
      <p:sp>
        <p:nvSpPr>
          <p:cNvPr id="11" name="Shape 8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2" name="Text 9"/>
          <p:cNvSpPr/>
          <p:nvPr/>
        </p:nvSpPr>
        <p:spPr>
          <a:xfrm>
            <a:off x="1023938" y="6414939"/>
            <a:ext cx="1014412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THREAT REPUTATION DECAYS OVER TIME; PRIORITIZE REAL-TIME INTELLIGENCE TO MAINTAIN ACCURATE DEFENSES.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435cb3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21240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6927652" cy="127992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Number of Reports: The</a:t>
            </a:r>
            <a:b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Quantification Trap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743075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Why volume alone is an unreliable indicator of malice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409825"/>
            <a:ext cx="2738438" cy="58261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491445" y="2572246"/>
            <a:ext cx="2708047" cy="2559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016"/>
              </a:lnSpc>
            </a:pPr>
            <a:r>
              <a:rPr lang="en-US" sz="1800" spc="-72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Automated Reporting</a:t>
            </a:r>
            <a:endParaRPr lang="en-US" dirty="0"/>
          </a:p>
        </p:txBody>
      </p:sp>
      <p:sp>
        <p:nvSpPr>
          <p:cNvPr id="7" name="Shape 4"/>
          <p:cNvSpPr/>
          <p:nvPr/>
        </p:nvSpPr>
        <p:spPr>
          <a:xfrm>
            <a:off x="476250" y="3087687"/>
            <a:ext cx="2738438" cy="2277269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8" name="Image 1" descr="A robotic hand clicking a mouse cursor on a digital interface.">    </p:cNvPr>
          <p:cNvPicPr>
            <a:picLocks noChangeAspect="1"/>
          </p:cNvPicPr>
          <p:nvPr/>
        </p:nvPicPr>
        <p:blipFill>
          <a:blip r:embed="rId2"/>
          <a:srcRect l="0" r="0" t="8420" b="8420"/>
          <a:stretch/>
        </p:blipFill>
        <p:spPr>
          <a:xfrm>
            <a:off x="476250" y="3087687"/>
            <a:ext cx="2738438" cy="2277269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476250" y="5460206"/>
            <a:ext cx="2738438" cy="921544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0" name="Text 6"/>
          <p:cNvSpPr/>
          <p:nvPr/>
        </p:nvSpPr>
        <p:spPr>
          <a:xfrm>
            <a:off x="529664" y="5606207"/>
            <a:ext cx="2631609" cy="6290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652"/>
              </a:lnSpc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Scripts or bots frequently cause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artificial spikes in report counts,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masking actual user sentiment.</a:t>
            </a:r>
            <a:endParaRPr lang="en-US" dirty="0"/>
          </a:p>
        </p:txBody>
      </p:sp>
      <p:sp>
        <p:nvSpPr>
          <p:cNvPr id="11" name="Shape 7"/>
          <p:cNvSpPr/>
          <p:nvPr/>
        </p:nvSpPr>
        <p:spPr>
          <a:xfrm>
            <a:off x="3309938" y="2409825"/>
            <a:ext cx="2738438" cy="58261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2" name="Text 8"/>
          <p:cNvSpPr/>
          <p:nvPr/>
        </p:nvSpPr>
        <p:spPr>
          <a:xfrm>
            <a:off x="3482891" y="2552005"/>
            <a:ext cx="2392531" cy="28798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268"/>
              </a:lnSpc>
            </a:pPr>
            <a:r>
              <a:rPr lang="en-US" sz="2025" spc="-81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Misclassification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3309938" y="3087687"/>
            <a:ext cx="2738438" cy="2277269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14" name="Image 2" descr="A person looking confused at a smartphone screen with multiple warning icons.">    </p:cNvPr>
          <p:cNvPicPr>
            <a:picLocks noChangeAspect="1"/>
          </p:cNvPicPr>
          <p:nvPr/>
        </p:nvPicPr>
        <p:blipFill>
          <a:blip r:embed="rId3"/>
          <a:srcRect l="0" r="0" t="8420" b="8420"/>
          <a:stretch/>
        </p:blipFill>
        <p:spPr>
          <a:xfrm>
            <a:off x="3309938" y="3087687"/>
            <a:ext cx="2738438" cy="2277269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3309938" y="5460206"/>
            <a:ext cx="2738438" cy="921544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3335566" y="5661868"/>
            <a:ext cx="2687181" cy="52461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377"/>
              </a:lnSpc>
            </a:pP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Users often flag content incorrectly due</a:t>
            </a:r>
            <a:b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to confusion or misunderstandings of</a:t>
            </a:r>
            <a:b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platform policies.</a:t>
            </a:r>
            <a:endParaRPr lang="en-US" dirty="0"/>
          </a:p>
        </p:txBody>
      </p:sp>
      <p:sp>
        <p:nvSpPr>
          <p:cNvPr id="17" name="Shape 12"/>
          <p:cNvSpPr/>
          <p:nvPr/>
        </p:nvSpPr>
        <p:spPr>
          <a:xfrm>
            <a:off x="6143625" y="2409825"/>
            <a:ext cx="2738438" cy="58261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18" name="Text 13"/>
          <p:cNvSpPr/>
          <p:nvPr/>
        </p:nvSpPr>
        <p:spPr>
          <a:xfrm>
            <a:off x="6139160" y="2572246"/>
            <a:ext cx="2747367" cy="2559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016"/>
              </a:lnSpc>
            </a:pPr>
            <a:r>
              <a:rPr lang="en-US" sz="1800" spc="-72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Shared Infrastructure</a:t>
            </a:r>
            <a:endParaRPr lang="en-US" dirty="0"/>
          </a:p>
        </p:txBody>
      </p:sp>
      <p:sp>
        <p:nvSpPr>
          <p:cNvPr id="19" name="Shape 14"/>
          <p:cNvSpPr/>
          <p:nvPr/>
        </p:nvSpPr>
        <p:spPr>
          <a:xfrm>
            <a:off x="6143625" y="3087687"/>
            <a:ext cx="2738438" cy="2277269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20" name="Image 3" descr="Connected nodes in a digital network map, showing multiple users sharing a single access point.">    </p:cNvPr>
          <p:cNvPicPr>
            <a:picLocks noChangeAspect="1"/>
          </p:cNvPicPr>
          <p:nvPr/>
        </p:nvPicPr>
        <p:blipFill>
          <a:blip r:embed="rId4"/>
          <a:srcRect l="0" r="0" t="8420" b="8420"/>
          <a:stretch/>
        </p:blipFill>
        <p:spPr>
          <a:xfrm>
            <a:off x="6143625" y="3087687"/>
            <a:ext cx="2738438" cy="2277269"/>
          </a:xfrm>
          <a:prstGeom prst="rect">
            <a:avLst/>
          </a:prstGeom>
        </p:spPr>
      </p:pic>
      <p:sp>
        <p:nvSpPr>
          <p:cNvPr id="21" name="Shape 15"/>
          <p:cNvSpPr/>
          <p:nvPr/>
        </p:nvSpPr>
        <p:spPr>
          <a:xfrm>
            <a:off x="6143625" y="5460206"/>
            <a:ext cx="2738438" cy="921544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22" name="Text 16"/>
          <p:cNvSpPr/>
          <p:nvPr/>
        </p:nvSpPr>
        <p:spPr>
          <a:xfrm>
            <a:off x="6147331" y="5661868"/>
            <a:ext cx="2731026" cy="52461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377"/>
              </a:lnSpc>
            </a:pP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Clustered reports from identical IP</a:t>
            </a:r>
            <a:b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addresses or networks do not</a:t>
            </a:r>
            <a:b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956" spc="29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necessarily indicate coordinated malice.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8977313" y="2409825"/>
            <a:ext cx="2738438" cy="58261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24" name="Text 18"/>
          <p:cNvSpPr/>
          <p:nvPr/>
        </p:nvSpPr>
        <p:spPr>
          <a:xfrm>
            <a:off x="9076477" y="2572246"/>
            <a:ext cx="2540109" cy="25598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2016"/>
              </a:lnSpc>
            </a:pPr>
            <a:r>
              <a:rPr lang="en-US" sz="1800" spc="-72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Strategic Evaluation</a:t>
            </a:r>
            <a:endParaRPr lang="en-US" dirty="0"/>
          </a:p>
        </p:txBody>
      </p:sp>
      <p:sp>
        <p:nvSpPr>
          <p:cNvPr id="25" name="Shape 19"/>
          <p:cNvSpPr/>
          <p:nvPr/>
        </p:nvSpPr>
        <p:spPr>
          <a:xfrm>
            <a:off x="8977313" y="3087687"/>
            <a:ext cx="2738438" cy="2277269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26" name="Image 4" descr="A magnifying glass hovering over a bar chart showing data trends.">    </p:cNvPr>
          <p:cNvPicPr>
            <a:picLocks noChangeAspect="1"/>
          </p:cNvPicPr>
          <p:nvPr/>
        </p:nvPicPr>
        <p:blipFill>
          <a:blip r:embed="rId5"/>
          <a:srcRect l="0" r="0" t="8420" b="8420"/>
          <a:stretch/>
        </p:blipFill>
        <p:spPr>
          <a:xfrm>
            <a:off x="8977313" y="3087687"/>
            <a:ext cx="2738438" cy="2277269"/>
          </a:xfrm>
          <a:prstGeom prst="rect">
            <a:avLst/>
          </a:prstGeom>
        </p:spPr>
      </p:pic>
      <p:sp>
        <p:nvSpPr>
          <p:cNvPr id="27" name="Shape 20"/>
          <p:cNvSpPr/>
          <p:nvPr/>
        </p:nvSpPr>
        <p:spPr>
          <a:xfrm>
            <a:off x="8977313" y="5460206"/>
            <a:ext cx="2738438" cy="921544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sp>
        <p:nvSpPr>
          <p:cNvPr id="28" name="Text 21"/>
          <p:cNvSpPr/>
          <p:nvPr/>
        </p:nvSpPr>
        <p:spPr>
          <a:xfrm>
            <a:off x="9098131" y="5606207"/>
            <a:ext cx="2496800" cy="62909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652"/>
              </a:lnSpc>
            </a:pP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Always prioritize contextual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analysis and reporting velocity</a:t>
            </a:r>
            <a:b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48" spc="34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over raw count totals.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6250" y="813346"/>
            <a:ext cx="10163175" cy="18231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436"/>
              </a:lnSpc>
            </a:pPr>
            <a:r>
              <a:rPr lang="en-US" sz="1050" spc="105" kern="0" dirty="0">
                <a:solidFill>
                  <a:srgbClr val="004F98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UNDERSTANDING IP REPUTATION CHALLENGES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476250" y="1209377"/>
            <a:ext cx="10163175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5040"/>
              </a:lnSpc>
              <a:spcBef>
                <a:spcPts val="1650"/>
              </a:spcBef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Shared and Cloud Infrastructure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6250" y="1987004"/>
            <a:ext cx="101631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724"/>
              </a:lnSpc>
              <a:spcBef>
                <a:spcPts val="1063"/>
              </a:spcBef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MULTI-TENANT CHALLENGES</a:t>
            </a:r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476250" y="2376041"/>
            <a:ext cx="10163175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2020"/>
              </a:lnSpc>
              <a:spcBef>
                <a:spcPts val="1314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single IP address often hosts a diverse mix of services simultaneously: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476250" y="2843659"/>
            <a:ext cx="10163175" cy="1488728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 marL="241300" indent="-241300">
              <a:lnSpc>
                <a:spcPts val="1580"/>
              </a:lnSpc>
              <a:spcBef>
                <a:spcPts val="1630"/>
              </a:spcBef>
              <a:buClr>
                <a:srgbClr val="004f98"/>
              </a:buClr>
              <a:buSzPct val="120000"/>
              <a:buChar char="•"/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MULTIPLE INDEPENDENT WEBSITES</a:t>
            </a:r>
            <a:endParaRPr lang="en-US" dirty="0"/>
          </a:p>
          <a:p>
            <a:pPr fontAlgn="ctr" algn="l" marL="241300" indent="-241300">
              <a:lnSpc>
                <a:spcPts val="1580"/>
              </a:lnSpc>
              <a:spcBef>
                <a:spcPts val="1766"/>
              </a:spcBef>
              <a:buClr>
                <a:srgbClr val="004f98"/>
              </a:buClr>
              <a:buSzPct val="120000"/>
              <a:buChar char="•"/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VARIOUS CUSTOMER ACCOUNTS</a:t>
            </a:r>
            <a:endParaRPr lang="en-US" dirty="0"/>
          </a:p>
          <a:p>
            <a:pPr fontAlgn="ctr" algn="l" marL="241300" indent="-241300">
              <a:lnSpc>
                <a:spcPts val="1580"/>
              </a:lnSpc>
              <a:spcBef>
                <a:spcPts val="1766"/>
              </a:spcBef>
              <a:buClr>
                <a:srgbClr val="004f98"/>
              </a:buClr>
              <a:buSzPct val="120000"/>
              <a:buChar char="•"/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VPN GATEWAYS</a:t>
            </a:r>
            <a:endParaRPr lang="en-US" dirty="0"/>
          </a:p>
          <a:p>
            <a:pPr fontAlgn="ctr" algn="l" marL="241300" indent="-241300">
              <a:lnSpc>
                <a:spcPts val="1580"/>
              </a:lnSpc>
              <a:spcBef>
                <a:spcPts val="1766"/>
              </a:spcBef>
              <a:buClr>
                <a:srgbClr val="004f98"/>
              </a:buClr>
              <a:buSzPct val="120000"/>
              <a:buChar char="•"/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CDN (CONTENT DELIVERY NETWORK) NODES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476250" y="4538067"/>
            <a:ext cx="10163175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724"/>
              </a:lnSpc>
              <a:spcBef>
                <a:spcPts val="1588"/>
              </a:spcBef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THE REPUTATION PARADOX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476250" y="4927104"/>
            <a:ext cx="10544175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2020"/>
              </a:lnSpc>
              <a:spcBef>
                <a:spcPts val="1314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 poor reputation score assigned to one hosted service does not indicate malice for all traffic originating from that IP.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0" y="5972175"/>
            <a:ext cx="12192000" cy="885825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0" name="Text 8"/>
          <p:cNvSpPr/>
          <p:nvPr/>
        </p:nvSpPr>
        <p:spPr>
          <a:xfrm>
            <a:off x="2085975" y="6214914"/>
            <a:ext cx="8020050" cy="40124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IP-BASED REPUTATION IS INHERENTLY UNRELIABLE IN CLOUD OR SHARED ENVIRONMENTS,</a:t>
            </a:r>
            <a:b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LEADING TO THE RISK OF COLLATERAL DAMAGE WHEN FILTERING TRAFFIC.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Internal Evidence Matters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Power of Correlation</a:t>
            </a:r>
            <a:endParaRPr lang="en-US" dirty="0"/>
          </a:p>
        </p:txBody>
      </p:sp>
      <p:pic>
        <p:nvPicPr>
          <p:cNvPr id="5" name="Image 1" descr="-54c98f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3088" y="2720576"/>
            <a:ext cx="762000" cy="89535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59569" y="3977283"/>
            <a:ext cx="26860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ABUSEIPDB</a:t>
            </a:r>
            <a:endParaRPr lang="en-US" dirty="0"/>
          </a:p>
        </p:txBody>
      </p:sp>
      <p:sp>
        <p:nvSpPr>
          <p:cNvPr id="7" name="Text 3"/>
          <p:cNvSpPr/>
          <p:nvPr/>
        </p:nvSpPr>
        <p:spPr>
          <a:xfrm>
            <a:off x="288741" y="4276427"/>
            <a:ext cx="2827705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Leverages high-reputation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external intel to flag suspicious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origins.</a:t>
            </a:r>
            <a:endParaRPr lang="en-US" dirty="0"/>
          </a:p>
        </p:txBody>
      </p:sp>
      <p:pic>
        <p:nvPicPr>
          <p:cNvPr id="8" name="Image 2" descr="-5691bf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7369" y="2742902"/>
            <a:ext cx="857250" cy="85725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288506" y="3977283"/>
            <a:ext cx="26860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INTERNAL TELEMETRY</a:t>
            </a:r>
            <a:endParaRPr lang="en-US" dirty="0"/>
          </a:p>
        </p:txBody>
      </p:sp>
      <p:sp>
        <p:nvSpPr>
          <p:cNvPr id="10" name="Text 5"/>
          <p:cNvSpPr/>
          <p:nvPr/>
        </p:nvSpPr>
        <p:spPr>
          <a:xfrm>
            <a:off x="3219763" y="4276427"/>
            <a:ext cx="2823537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60-second connection intervals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track anomalous movement.</a:t>
            </a:r>
            <a:endParaRPr lang="en-US" dirty="0"/>
          </a:p>
        </p:txBody>
      </p:sp>
      <p:pic>
        <p:nvPicPr>
          <p:cNvPr id="11" name="Image 3" descr="5fe1442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6307" y="2742901"/>
            <a:ext cx="857250" cy="85725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188869" y="3977283"/>
            <a:ext cx="2738438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EDR</a:t>
            </a:r>
            <a:endParaRPr lang="en-US" dirty="0"/>
          </a:p>
        </p:txBody>
      </p:sp>
      <p:sp>
        <p:nvSpPr>
          <p:cNvPr id="13" name="Text 7"/>
          <p:cNvSpPr/>
          <p:nvPr/>
        </p:nvSpPr>
        <p:spPr>
          <a:xfrm>
            <a:off x="6114231" y="4276427"/>
            <a:ext cx="2887712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Identifies unknown or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unauthorized processes running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on endpoints.</a:t>
            </a:r>
            <a:endParaRPr lang="en-US" dirty="0"/>
          </a:p>
        </p:txBody>
      </p:sp>
      <p:pic>
        <p:nvPicPr>
          <p:cNvPr id="14" name="Image 4" descr="-2597db1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09888" y="2731736"/>
            <a:ext cx="742950" cy="847725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9184481" y="3977283"/>
            <a:ext cx="2609850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DNS</a:t>
            </a:r>
            <a:endParaRPr lang="en-US" dirty="0"/>
          </a:p>
        </p:txBody>
      </p:sp>
      <p:sp>
        <p:nvSpPr>
          <p:cNvPr id="16" name="Text 9"/>
          <p:cNvSpPr/>
          <p:nvPr/>
        </p:nvSpPr>
        <p:spPr>
          <a:xfrm>
            <a:off x="9118357" y="4276427"/>
            <a:ext cx="2742099" cy="46613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836"/>
              </a:lnSpc>
              <a:spcBef>
                <a:spcPts val="621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Detects traffic to rare or newly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observed domains.</a:t>
            </a:r>
            <a:endParaRPr lang="en-US" dirty="0"/>
          </a:p>
        </p:txBody>
      </p:sp>
      <p:sp>
        <p:nvSpPr>
          <p:cNvPr id="17" name="Shape 10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18" name="Text 11"/>
          <p:cNvSpPr/>
          <p:nvPr/>
        </p:nvSpPr>
        <p:spPr>
          <a:xfrm>
            <a:off x="633413" y="6414939"/>
            <a:ext cx="1092517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EXTERNAL REPUTATION COMBINED WITH INTERNAL BEHAVIOR CREATES A DEFENSIBLE, HIGH-CONFIDENCE SECURITY FINDING.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-8046b1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76200" cy="14859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6250" y="356295"/>
            <a:ext cx="11525250" cy="63996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5040"/>
              </a:lnSpc>
            </a:pPr>
            <a:r>
              <a:rPr lang="en-US" sz="4500" spc="-180" kern="0" dirty="0">
                <a:solidFill>
                  <a:srgbClr val="181818">
                    <a:alpha val="80000"/>
                  </a:srgbClr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Clean Reputation Does Not Mean Safe</a:t>
            </a:r>
            <a:endParaRPr lang="en-US" dirty="0"/>
          </a:p>
        </p:txBody>
      </p:sp>
      <p:sp>
        <p:nvSpPr>
          <p:cNvPr id="4" name="Text 1"/>
          <p:cNvSpPr/>
          <p:nvPr/>
        </p:nvSpPr>
        <p:spPr>
          <a:xfrm>
            <a:off x="476250" y="1103114"/>
            <a:ext cx="11525250" cy="256431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0"/>
              </a:lnSpc>
              <a:spcBef>
                <a:spcPts val="825"/>
              </a:spcBef>
            </a:pPr>
            <a:r>
              <a:rPr lang="en-US" sz="1402" spc="42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Why a clean reputation score is not a verified indicator of safety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476250" y="2805113"/>
            <a:ext cx="2667000" cy="2214563"/>
          </a:xfrm>
          <a:prstGeom prst="rect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sp>
        <p:nvSpPr>
          <p:cNvPr id="6" name="Text 3"/>
          <p:cNvSpPr/>
          <p:nvPr/>
        </p:nvSpPr>
        <p:spPr>
          <a:xfrm>
            <a:off x="762000" y="3301901"/>
            <a:ext cx="2381250" cy="4741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NEW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INFRASTRUCTURE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762000" y="3851672"/>
            <a:ext cx="2463850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Attackers frequently cycle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through fresh IP addresses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to bypass historical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blacklists.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1452563" y="24479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003465"/>
            </a:solidFill>
            <a:prstDash val="solid"/>
            <a:miter lim="800000"/>
          </a:ln>
        </p:spPr>
      </p:sp>
      <p:pic>
        <p:nvPicPr>
          <p:cNvPr id="9" name="Image 1" descr="-52460d1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727" y="2637679"/>
            <a:ext cx="228600" cy="342900"/>
          </a:xfrm>
          <a:prstGeom prst="rect">
            <a:avLst/>
          </a:prstGeom>
        </p:spPr>
      </p:pic>
      <p:sp>
        <p:nvSpPr>
          <p:cNvPr id="10" name="Shape 6"/>
          <p:cNvSpPr/>
          <p:nvPr/>
        </p:nvSpPr>
        <p:spPr>
          <a:xfrm>
            <a:off x="3333750" y="2805113"/>
            <a:ext cx="2667000" cy="2214563"/>
          </a:xfrm>
          <a:prstGeom prst="rect">
            <a:avLst/>
          </a:prstGeom>
          <a:solidFill>
            <a:srgbClr val="337BA9">
              <a:alpha val="30000"/>
            </a:srgbClr>
          </a:solidFill>
          <a:ln>
            <a:miter lim="800000"/>
          </a:ln>
        </p:spPr>
      </p:sp>
      <p:sp>
        <p:nvSpPr>
          <p:cNvPr id="11" name="Text 7"/>
          <p:cNvSpPr/>
          <p:nvPr/>
        </p:nvSpPr>
        <p:spPr>
          <a:xfrm>
            <a:off x="3619500" y="3301901"/>
            <a:ext cx="23812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TARGETED ATTACKS</a:t>
            </a:r>
            <a:endParaRPr lang="en-US" dirty="0"/>
          </a:p>
        </p:txBody>
      </p:sp>
      <p:sp>
        <p:nvSpPr>
          <p:cNvPr id="12" name="Text 8"/>
          <p:cNvSpPr/>
          <p:nvPr/>
        </p:nvSpPr>
        <p:spPr>
          <a:xfrm>
            <a:off x="3619500" y="3614589"/>
            <a:ext cx="2466529" cy="93225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Low-volume, specific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campaigns are designed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evade broad-based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reputation filters.</a:t>
            </a:r>
            <a:endParaRPr lang="en-US" dirty="0"/>
          </a:p>
        </p:txBody>
      </p:sp>
      <p:sp>
        <p:nvSpPr>
          <p:cNvPr id="13" name="Shape 9"/>
          <p:cNvSpPr/>
          <p:nvPr/>
        </p:nvSpPr>
        <p:spPr>
          <a:xfrm>
            <a:off x="4310063" y="24479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275E82"/>
            </a:solidFill>
            <a:prstDash val="solid"/>
            <a:miter lim="800000"/>
          </a:ln>
        </p:spPr>
      </p:sp>
      <p:pic>
        <p:nvPicPr>
          <p:cNvPr id="14" name="Image 2" descr="-4fa85c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6560" y="2654422"/>
            <a:ext cx="304800" cy="304800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191250" y="2805113"/>
            <a:ext cx="2667000" cy="2214563"/>
          </a:xfrm>
          <a:prstGeom prst="rect">
            <a:avLst/>
          </a:prstGeom>
          <a:solidFill>
            <a:srgbClr val="67A6BA">
              <a:alpha val="30000"/>
            </a:srgbClr>
          </a:solidFill>
          <a:ln>
            <a:miter lim="800000"/>
          </a:ln>
        </p:spPr>
      </p:sp>
      <p:sp>
        <p:nvSpPr>
          <p:cNvPr id="16" name="Text 11"/>
          <p:cNvSpPr/>
          <p:nvPr/>
        </p:nvSpPr>
        <p:spPr>
          <a:xfrm>
            <a:off x="6477000" y="3301901"/>
            <a:ext cx="2381250" cy="47416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FREQUENT ADDRESS</a:t>
            </a:r>
            <a:b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CHANGES</a:t>
            </a:r>
            <a:endParaRPr lang="en-US" dirty="0"/>
          </a:p>
        </p:txBody>
      </p:sp>
      <p:sp>
        <p:nvSpPr>
          <p:cNvPr id="17" name="Text 12"/>
          <p:cNvSpPr/>
          <p:nvPr/>
        </p:nvSpPr>
        <p:spPr>
          <a:xfrm>
            <a:off x="6477000" y="3851672"/>
            <a:ext cx="23812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Rapid turnover of network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infrastructure is used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mask malicious intent.</a:t>
            </a:r>
            <a:endParaRPr lang="en-US" dirty="0"/>
          </a:p>
        </p:txBody>
      </p:sp>
      <p:sp>
        <p:nvSpPr>
          <p:cNvPr id="18" name="Shape 13"/>
          <p:cNvSpPr/>
          <p:nvPr/>
        </p:nvSpPr>
        <p:spPr>
          <a:xfrm>
            <a:off x="7167563" y="24479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4A8EA4"/>
            </a:solidFill>
            <a:prstDash val="solid"/>
            <a:miter lim="800000"/>
          </a:ln>
        </p:spPr>
      </p:sp>
      <p:pic>
        <p:nvPicPr>
          <p:cNvPr id="19" name="Image 3" descr="3f3943a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1504" y="2646052"/>
            <a:ext cx="323850" cy="323850"/>
          </a:xfrm>
          <a:prstGeom prst="rect">
            <a:avLst/>
          </a:prstGeom>
        </p:spPr>
      </p:pic>
      <p:sp>
        <p:nvSpPr>
          <p:cNvPr id="20" name="Shape 14"/>
          <p:cNvSpPr/>
          <p:nvPr/>
        </p:nvSpPr>
        <p:spPr>
          <a:xfrm>
            <a:off x="9048750" y="2805113"/>
            <a:ext cx="2667000" cy="2214563"/>
          </a:xfrm>
          <a:prstGeom prst="rect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sp>
        <p:nvSpPr>
          <p:cNvPr id="21" name="Text 15"/>
          <p:cNvSpPr/>
          <p:nvPr/>
        </p:nvSpPr>
        <p:spPr>
          <a:xfrm>
            <a:off x="9334500" y="3301901"/>
            <a:ext cx="2381250" cy="23708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67"/>
              </a:lnSpc>
            </a:pPr>
            <a:r>
              <a:rPr lang="en-US" sz="1365" spc="13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LACK OF COVERAGE</a:t>
            </a:r>
            <a:endParaRPr lang="en-US" dirty="0"/>
          </a:p>
        </p:txBody>
      </p:sp>
      <p:sp>
        <p:nvSpPr>
          <p:cNvPr id="22" name="Text 16"/>
          <p:cNvSpPr/>
          <p:nvPr/>
        </p:nvSpPr>
        <p:spPr>
          <a:xfrm>
            <a:off x="9334500" y="3614589"/>
            <a:ext cx="2381250" cy="6991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836"/>
              </a:lnSpc>
              <a:spcBef>
                <a:spcPts val="584"/>
              </a:spcBef>
            </a:pP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absence of historical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data does not equate to</a:t>
            </a:r>
            <a:b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275" spc="38" kern="0" dirty="0">
                <a:solidFill>
                  <a:srgbClr val="181818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the presence of trust.</a:t>
            </a:r>
            <a:endParaRPr lang="en-US" dirty="0"/>
          </a:p>
        </p:txBody>
      </p:sp>
      <p:sp>
        <p:nvSpPr>
          <p:cNvPr id="23" name="Shape 17"/>
          <p:cNvSpPr/>
          <p:nvPr/>
        </p:nvSpPr>
        <p:spPr>
          <a:xfrm>
            <a:off x="10025063" y="2447925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77C2B9"/>
            </a:solidFill>
            <a:prstDash val="solid"/>
            <a:miter lim="800000"/>
          </a:ln>
        </p:spPr>
      </p:sp>
      <p:pic>
        <p:nvPicPr>
          <p:cNvPr id="24" name="Image 4" descr="234b6662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39935" y="2637680"/>
            <a:ext cx="285750" cy="342900"/>
          </a:xfrm>
          <a:prstGeom prst="rect">
            <a:avLst/>
          </a:prstGeom>
        </p:spPr>
      </p:pic>
      <p:sp>
        <p:nvSpPr>
          <p:cNvPr id="25" name="Shape 18"/>
          <p:cNvSpPr/>
          <p:nvPr/>
        </p:nvSpPr>
        <p:spPr>
          <a:xfrm>
            <a:off x="0" y="6172200"/>
            <a:ext cx="12192000" cy="685800"/>
          </a:xfrm>
          <a:prstGeom prst="rect">
            <a:avLst/>
          </a:prstGeom>
          <a:solidFill>
            <a:srgbClr val="EDF1EB"/>
          </a:solidFill>
          <a:ln>
            <a:miter lim="800000"/>
          </a:ln>
        </p:spPr>
      </p:sp>
      <p:sp>
        <p:nvSpPr>
          <p:cNvPr id="26" name="Text 19"/>
          <p:cNvSpPr/>
          <p:nvPr/>
        </p:nvSpPr>
        <p:spPr>
          <a:xfrm>
            <a:off x="1385888" y="6414939"/>
            <a:ext cx="9420225" cy="20062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580"/>
              </a:lnSpc>
            </a:pPr>
            <a:r>
              <a:rPr lang="en-US" sz="1155" spc="11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 CLEAN REPUTATION IS A NEUTRAL BASELINE; NO REPUTATION IS NOT THE SAME AS A GOOD REPUTATION.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810000" cy="6858000"/>
          </a:xfrm>
          <a:prstGeom prst="rect">
            <a:avLst/>
          </a:prstGeom>
          <a:solidFill>
            <a:srgbClr val="004F98"/>
          </a:solidFill>
          <a:ln>
            <a:miter lim="800000"/>
          </a:ln>
        </p:spPr>
      </p:sp>
      <p:sp>
        <p:nvSpPr>
          <p:cNvPr id="3" name="Text 1"/>
          <p:cNvSpPr/>
          <p:nvPr/>
        </p:nvSpPr>
        <p:spPr>
          <a:xfrm>
            <a:off x="476250" y="2598390"/>
            <a:ext cx="3302645" cy="108793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4284"/>
              </a:lnSpc>
            </a:pPr>
            <a:r>
              <a:rPr lang="en-US" sz="3825" spc="-153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Investigative</a:t>
            </a:r>
            <a:br>
              <a:rPr lang="en-US" sz="3825" spc="-153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</a:br>
            <a:r>
              <a:rPr lang="en-US" sz="3825" spc="-153" kern="0" dirty="0">
                <a:solidFill>
                  <a:srgbClr val="FFFFFF"/>
                </a:solidFill>
                <a:latin typeface="Zodiak Regular" pitchFamily="34" charset="0"/>
                <a:ea typeface="Zodiak Regular" pitchFamily="34" charset="-122"/>
                <a:cs typeface="Zodiak Regular" pitchFamily="34" charset="-120"/>
              </a:rPr>
              <a:t>Pivots</a:t>
            </a:r>
            <a:endParaRPr lang="en-US" dirty="0"/>
          </a:p>
        </p:txBody>
      </p:sp>
      <p:sp>
        <p:nvSpPr>
          <p:cNvPr id="4" name="Text 2"/>
          <p:cNvSpPr/>
          <p:nvPr/>
        </p:nvSpPr>
        <p:spPr>
          <a:xfrm>
            <a:off x="476250" y="3777109"/>
            <a:ext cx="3143250" cy="43576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l">
              <a:lnSpc>
                <a:spcPts val="1717"/>
              </a:lnSpc>
              <a:spcBef>
                <a:spcPts val="702"/>
              </a:spcBef>
            </a:pPr>
            <a:r>
              <a:rPr lang="en-US" sz="1192" spc="36" kern="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Integrating IP reputation into a multi-</a:t>
            </a:r>
            <a:br>
              <a:rPr lang="en-US" sz="1192" spc="36" kern="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</a:br>
            <a:r>
              <a:rPr lang="en-US" sz="1192" spc="36" kern="0" dirty="0">
                <a:solidFill>
                  <a:srgbClr val="FFFFFF">
                    <a:alpha val="80000"/>
                  </a:srgbClr>
                </a:solidFill>
                <a:latin typeface="Roboto Regular" pitchFamily="34" charset="0"/>
                <a:ea typeface="Roboto Regular" pitchFamily="34" charset="-122"/>
                <a:cs typeface="Roboto Regular" pitchFamily="34" charset="-120"/>
              </a:rPr>
              <a:t>dimensional analysis workflow</a:t>
            </a:r>
            <a:endParaRPr lang="en-US" dirty="0"/>
          </a:p>
        </p:txBody>
      </p:sp>
      <p:pic>
        <p:nvPicPr>
          <p:cNvPr id="5" name="Image 0" descr="-36e8d65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91475" y="2124646"/>
            <a:ext cx="19050" cy="904875"/>
          </a:xfrm>
          <a:prstGeom prst="rect">
            <a:avLst/>
          </a:prstGeom>
        </p:spPr>
      </p:pic>
      <p:pic>
        <p:nvPicPr>
          <p:cNvPr id="6" name="Image 1" descr="5bc9536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3850" y="3005709"/>
            <a:ext cx="114300" cy="114300"/>
          </a:xfrm>
          <a:prstGeom prst="rect">
            <a:avLst/>
          </a:prstGeom>
        </p:spPr>
      </p:pic>
      <p:pic>
        <p:nvPicPr>
          <p:cNvPr id="7" name="Image 2" descr="77e44ba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5863" y="3332321"/>
            <a:ext cx="857250" cy="295275"/>
          </a:xfrm>
          <a:prstGeom prst="rect">
            <a:avLst/>
          </a:prstGeom>
        </p:spPr>
      </p:pic>
      <p:pic>
        <p:nvPicPr>
          <p:cNvPr id="8" name="Image 3" descr="-709808d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5281" y="3559302"/>
            <a:ext cx="133350" cy="114300"/>
          </a:xfrm>
          <a:prstGeom prst="rect">
            <a:avLst/>
          </a:prstGeom>
        </p:spPr>
      </p:pic>
      <p:pic>
        <p:nvPicPr>
          <p:cNvPr id="9" name="Image 4" descr="-3153bf9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0967" y="4573715"/>
            <a:ext cx="542925" cy="733425"/>
          </a:xfrm>
          <a:prstGeom prst="rect">
            <a:avLst/>
          </a:prstGeom>
        </p:spPr>
      </p:pic>
      <p:pic>
        <p:nvPicPr>
          <p:cNvPr id="10" name="Image 5" descr="-50a5b09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4960" y="4496657"/>
            <a:ext cx="114300" cy="133350"/>
          </a:xfrm>
          <a:prstGeom prst="rect">
            <a:avLst/>
          </a:prstGeom>
        </p:spPr>
      </p:pic>
      <p:pic>
        <p:nvPicPr>
          <p:cNvPr id="11" name="Image 6" descr="-3b01761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4108" y="4573715"/>
            <a:ext cx="542925" cy="733425"/>
          </a:xfrm>
          <a:prstGeom prst="rect">
            <a:avLst/>
          </a:prstGeom>
        </p:spPr>
      </p:pic>
      <p:pic>
        <p:nvPicPr>
          <p:cNvPr id="12" name="Image 7" descr="-16651c1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43501" y="4496657"/>
            <a:ext cx="114300" cy="133350"/>
          </a:xfrm>
          <a:prstGeom prst="rect">
            <a:avLst/>
          </a:prstGeom>
        </p:spPr>
      </p:pic>
      <p:pic>
        <p:nvPicPr>
          <p:cNvPr id="13" name="Image 8" descr="-2568c5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29172" y="3332321"/>
            <a:ext cx="857250" cy="295275"/>
          </a:xfrm>
          <a:prstGeom prst="rect">
            <a:avLst/>
          </a:prstGeom>
        </p:spPr>
      </p:pic>
      <p:pic>
        <p:nvPicPr>
          <p:cNvPr id="14" name="Image 9" descr="1880ada2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52418" y="3559302"/>
            <a:ext cx="133350" cy="114300"/>
          </a:xfrm>
          <a:prstGeom prst="rect">
            <a:avLst/>
          </a:prstGeom>
        </p:spPr>
      </p:pic>
      <p:pic>
        <p:nvPicPr>
          <p:cNvPr id="15" name="Image 10" descr="7c5b3662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34250" y="3215134"/>
            <a:ext cx="1333500" cy="1333500"/>
          </a:xfrm>
          <a:prstGeom prst="rect">
            <a:avLst/>
          </a:prstGeom>
        </p:spPr>
      </p:pic>
      <p:sp>
        <p:nvSpPr>
          <p:cNvPr id="16" name="Text 3"/>
          <p:cNvSpPr/>
          <p:nvPr/>
        </p:nvSpPr>
        <p:spPr>
          <a:xfrm>
            <a:off x="7381875" y="3699234"/>
            <a:ext cx="1238250" cy="37207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465"/>
              </a:lnSpc>
            </a:pPr>
            <a: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IP</a:t>
            </a:r>
            <a:b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071" spc="107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REPUTATION</a:t>
            </a:r>
            <a:endParaRPr lang="en-US" dirty="0"/>
          </a:p>
        </p:txBody>
      </p:sp>
      <p:sp>
        <p:nvSpPr>
          <p:cNvPr id="17" name="Shape 4"/>
          <p:cNvSpPr/>
          <p:nvPr/>
        </p:nvSpPr>
        <p:spPr>
          <a:xfrm>
            <a:off x="7643813" y="1324533"/>
            <a:ext cx="714375" cy="714375"/>
          </a:xfrm>
          <a:prstGeom prst="ellipse">
            <a:avLst/>
          </a:prstGeom>
          <a:solidFill>
            <a:srgbClr val="004F98">
              <a:alpha val="30000"/>
            </a:srgbClr>
          </a:solidFill>
          <a:ln>
            <a:miter lim="800000"/>
          </a:ln>
        </p:spPr>
      </p:sp>
      <p:pic>
        <p:nvPicPr>
          <p:cNvPr id="18" name="Image 11" descr="-1373199e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71241" y="1539290"/>
            <a:ext cx="257175" cy="285750"/>
          </a:xfrm>
          <a:prstGeom prst="rect">
            <a:avLst/>
          </a:prstGeom>
        </p:spPr>
      </p:pic>
      <p:sp>
        <p:nvSpPr>
          <p:cNvPr id="19" name="Text 5"/>
          <p:cNvSpPr/>
          <p:nvPr/>
        </p:nvSpPr>
        <p:spPr>
          <a:xfrm>
            <a:off x="7034525" y="791728"/>
            <a:ext cx="1932950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INFRASTRUCTURE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CONTEXT</a:t>
            </a:r>
            <a:endParaRPr lang="en-US" dirty="0"/>
          </a:p>
        </p:txBody>
      </p:sp>
      <p:sp>
        <p:nvSpPr>
          <p:cNvPr id="20" name="Shape 6"/>
          <p:cNvSpPr/>
          <p:nvPr/>
        </p:nvSpPr>
        <p:spPr>
          <a:xfrm>
            <a:off x="9736398" y="2844885"/>
            <a:ext cx="714375" cy="714375"/>
          </a:xfrm>
          <a:prstGeom prst="ellipse">
            <a:avLst/>
          </a:prstGeom>
          <a:solidFill>
            <a:srgbClr val="2770A5">
              <a:alpha val="30000"/>
            </a:srgbClr>
          </a:solidFill>
          <a:ln>
            <a:miter lim="800000"/>
          </a:ln>
        </p:spPr>
      </p:sp>
      <p:pic>
        <p:nvPicPr>
          <p:cNvPr id="21" name="Image 12" descr="-22533b5e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951203" y="3038793"/>
            <a:ext cx="285750" cy="323850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0546023" y="2983593"/>
            <a:ext cx="1508284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NETWORK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ATTRIBUTION</a:t>
            </a:r>
            <a:endParaRPr lang="en-US" dirty="0"/>
          </a:p>
        </p:txBody>
      </p:sp>
      <p:sp>
        <p:nvSpPr>
          <p:cNvPr id="23" name="Shape 8"/>
          <p:cNvSpPr/>
          <p:nvPr/>
        </p:nvSpPr>
        <p:spPr>
          <a:xfrm>
            <a:off x="8937102" y="5304867"/>
            <a:ext cx="714375" cy="714375"/>
          </a:xfrm>
          <a:prstGeom prst="ellipse">
            <a:avLst/>
          </a:prstGeom>
          <a:solidFill>
            <a:srgbClr val="4D91B2">
              <a:alpha val="30000"/>
            </a:srgbClr>
          </a:solidFill>
          <a:ln>
            <a:miter lim="800000"/>
          </a:ln>
        </p:spPr>
      </p:sp>
      <p:pic>
        <p:nvPicPr>
          <p:cNvPr id="24" name="Image 13" descr="02107362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51848" y="5498770"/>
            <a:ext cx="285750" cy="323850"/>
          </a:xfrm>
          <a:prstGeom prst="rect">
            <a:avLst/>
          </a:prstGeom>
        </p:spPr>
      </p:pic>
      <p:sp>
        <p:nvSpPr>
          <p:cNvPr id="25" name="Text 9"/>
          <p:cNvSpPr/>
          <p:nvPr/>
        </p:nvSpPr>
        <p:spPr>
          <a:xfrm>
            <a:off x="9746727" y="5443575"/>
            <a:ext cx="1461611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GEOGRAPHIC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ANALYSIS</a:t>
            </a:r>
            <a:endParaRPr lang="en-US" dirty="0"/>
          </a:p>
        </p:txBody>
      </p:sp>
      <p:sp>
        <p:nvSpPr>
          <p:cNvPr id="26" name="Shape 10"/>
          <p:cNvSpPr/>
          <p:nvPr/>
        </p:nvSpPr>
        <p:spPr>
          <a:xfrm>
            <a:off x="6350523" y="5304867"/>
            <a:ext cx="714375" cy="714375"/>
          </a:xfrm>
          <a:prstGeom prst="ellipse">
            <a:avLst/>
          </a:prstGeom>
          <a:solidFill>
            <a:srgbClr val="74B1BE">
              <a:alpha val="30000"/>
            </a:srgbClr>
          </a:solidFill>
          <a:ln>
            <a:miter lim="800000"/>
          </a:ln>
        </p:spPr>
      </p:sp>
      <p:pic>
        <p:nvPicPr>
          <p:cNvPr id="27" name="Image 14" descr="6717d4e2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536067" y="5532259"/>
            <a:ext cx="352425" cy="257175"/>
          </a:xfrm>
          <a:prstGeom prst="rect">
            <a:avLst/>
          </a:prstGeom>
        </p:spPr>
      </p:pic>
      <p:sp>
        <p:nvSpPr>
          <p:cNvPr id="28" name="Text 11"/>
          <p:cNvSpPr/>
          <p:nvPr/>
        </p:nvSpPr>
        <p:spPr>
          <a:xfrm>
            <a:off x="4955200" y="5443575"/>
            <a:ext cx="1300073" cy="4375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TECHNICAL</a:t>
            </a:r>
            <a:b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</a:b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ARTIFACTS</a:t>
            </a:r>
            <a:endParaRPr lang="en-US" dirty="0"/>
          </a:p>
        </p:txBody>
      </p:sp>
      <p:sp>
        <p:nvSpPr>
          <p:cNvPr id="29" name="Shape 12"/>
          <p:cNvSpPr/>
          <p:nvPr/>
        </p:nvSpPr>
        <p:spPr>
          <a:xfrm>
            <a:off x="5551227" y="2844885"/>
            <a:ext cx="714375" cy="714375"/>
          </a:xfrm>
          <a:prstGeom prst="ellipse">
            <a:avLst/>
          </a:prstGeom>
          <a:solidFill>
            <a:srgbClr val="9AD2CB">
              <a:alpha val="30000"/>
            </a:srgbClr>
          </a:solidFill>
          <a:ln>
            <a:miter lim="800000"/>
          </a:ln>
        </p:spPr>
      </p:sp>
      <p:pic>
        <p:nvPicPr>
          <p:cNvPr id="30" name="Image 15" descr="0d855062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49416" y="3042977"/>
            <a:ext cx="323850" cy="323850"/>
          </a:xfrm>
          <a:prstGeom prst="rect">
            <a:avLst/>
          </a:prstGeom>
        </p:spPr>
      </p:pic>
      <p:sp>
        <p:nvSpPr>
          <p:cNvPr id="31" name="Text 13"/>
          <p:cNvSpPr/>
          <p:nvPr/>
        </p:nvSpPr>
        <p:spPr>
          <a:xfrm>
            <a:off x="3686797" y="3093131"/>
            <a:ext cx="1769179" cy="218777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r">
              <a:lnSpc>
                <a:spcPts val="1724"/>
              </a:lnSpc>
            </a:pPr>
            <a:r>
              <a:rPr lang="en-US" sz="1260" spc="126" kern="0" dirty="0">
                <a:solidFill>
                  <a:srgbClr val="181818">
                    <a:alpha val="80000"/>
                  </a:srgbClr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HOST BEHAVIOR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1a9e2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Presentation</dc:subject>
  <dc:creator>Beautiful.ai</dc:creator>
  <cp:lastModifiedBy>Beautiful.ai</cp:lastModifiedBy>
  <cp:revision>1</cp:revision>
  <dcterms:created xsi:type="dcterms:W3CDTF">2026-08-16T23:31:52Z</dcterms:created>
  <dcterms:modified xsi:type="dcterms:W3CDTF">2026-08-16T23:31:52Z</dcterms:modified>
</cp:coreProperties>
</file>