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d3539a2.png"/><Relationship Id="rId2" Type="http://schemas.openxmlformats.org/officeDocument/2006/relationships/image" Target="../media/image-44160622.png"/><Relationship Id="rId3" Type="http://schemas.openxmlformats.org/officeDocument/2006/relationships/image" Target="../media/image--508bdf1e.png"/><Relationship Id="rId4" Type="http://schemas.openxmlformats.org/officeDocument/2006/relationships/image" Target="../media/image-5f3e0e22.png"/><Relationship Id="rId5" Type="http://schemas.openxmlformats.org/officeDocument/2006/relationships/image" Target="../media/image-0d3ddaa2.png"/><Relationship Id="rId6" Type="http://schemas.openxmlformats.org/officeDocument/2006/relationships/image" Target="../media/image--592e029e.png"/><Relationship Id="rId7" Type="http://schemas.openxmlformats.org/officeDocument/2006/relationships/image" Target="../media/image--3fd9fc9e.png"/><Relationship Id="rId8" Type="http://schemas.openxmlformats.org/officeDocument/2006/relationships/image" Target="../media/image-7c5b3662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07a4c1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-4da9e3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-54c98fde2.png"/><Relationship Id="rId3" Type="http://schemas.openxmlformats.org/officeDocument/2006/relationships/image" Target="../media/image--34dc075e1.png"/><Relationship Id="rId4" Type="http://schemas.openxmlformats.org/officeDocument/2006/relationships/image" Target="../media/image-2b079f1.png"/><Relationship Id="rId5" Type="http://schemas.openxmlformats.org/officeDocument/2006/relationships/image" Target="../media/image--7dc74f5e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234b2.png"/><Relationship Id="rId3" Type="http://schemas.openxmlformats.org/officeDocument/2006/relationships/image" Target="../media/image--57263f5e1.png"/><Relationship Id="rId4" Type="http://schemas.openxmlformats.org/officeDocument/2006/relationships/image" Target="../media/image-34312a1.png"/><Relationship Id="rId5" Type="http://schemas.openxmlformats.org/officeDocument/2006/relationships/image" Target="../media/image--52460d1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1c6eba9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-7390831e1.png"/><Relationship Id="rId3" Type="http://schemas.openxmlformats.org/officeDocument/2006/relationships/image" Target="../media/image--27987a1e1.png"/><Relationship Id="rId4" Type="http://schemas.openxmlformats.org/officeDocument/2006/relationships/image" Target="../media/image-054f89a1.png"/><Relationship Id="rId5" Type="http://schemas.openxmlformats.org/officeDocument/2006/relationships/image" Target="../media/image-441510a1.png"/><Relationship Id="rId6" Type="http://schemas.openxmlformats.org/officeDocument/2006/relationships/image" Target="../media/image--26251f1e1.png"/><Relationship Id="rId7" Type="http://schemas.openxmlformats.org/officeDocument/2006/relationships/image" Target="../media/image-68f984e1.png"/><Relationship Id="rId8" Type="http://schemas.openxmlformats.org/officeDocument/2006/relationships/image" Target="../media/image-1.png"/><Relationship Id="rId9" Type="http://schemas.openxmlformats.org/officeDocument/2006/relationships/image" Target="../media/image--1564789e1.png"/><Relationship Id="rId10" Type="http://schemas.openxmlformats.org/officeDocument/2006/relationships/image" Target="../media/image-32fe30a1.png"/><Relationship Id="rId11" Type="http://schemas.openxmlformats.org/officeDocument/2006/relationships/image" Target="../media/image--7eb0fade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image" Target="../media/image--3e30409e1.png"/><Relationship Id="rId3" Type="http://schemas.openxmlformats.org/officeDocument/2006/relationships/image" Target="../media/image-7cc4af1.png"/><Relationship Id="rId4" Type="http://schemas.openxmlformats.org/officeDocument/2006/relationships/image" Target="../media/image-2.png"/><Relationship Id="rId5" Type="http://schemas.openxmlformats.org/officeDocument/2006/relationships/image" Target="../media/image-234b1.png"/><Relationship Id="rId6" Type="http://schemas.openxmlformats.org/officeDocument/2006/relationships/image" Target="../media/image-0b37f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-54c98fde1.png"/><Relationship Id="rId3" Type="http://schemas.openxmlformats.org/officeDocument/2006/relationships/image" Target="../media/image-0f5cb1.png"/><Relationship Id="rId4" Type="http://schemas.openxmlformats.org/officeDocument/2006/relationships/image" Target="../media/image-4148a1.png"/><Relationship Id="rId5" Type="http://schemas.openxmlformats.org/officeDocument/2006/relationships/image" Target="../media/image--2597db1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3.png"/><Relationship Id="rId3" Type="http://schemas.openxmlformats.org/officeDocument/2006/relationships/image" Target="../media/image--7dc74f5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27987a1e2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00124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-6f2d0e1e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-685e539e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454fc5de1.png"/><Relationship Id="rId2" Type="http://schemas.openxmlformats.org/officeDocument/2006/relationships/image" Target="../media/image-5bc1.png"/><Relationship Id="rId3" Type="http://schemas.openxmlformats.org/officeDocument/2006/relationships/image" Target="../media/image-31c6ac1.png"/><Relationship Id="rId4" Type="http://schemas.openxmlformats.org/officeDocument/2006/relationships/image" Target="../media/image--709808de1.png"/><Relationship Id="rId5" Type="http://schemas.openxmlformats.org/officeDocument/2006/relationships/image" Target="../media/image-2e157e1.png"/><Relationship Id="rId6" Type="http://schemas.openxmlformats.org/officeDocument/2006/relationships/image" Target="../media/image--50a5b09e1.png"/><Relationship Id="rId7" Type="http://schemas.openxmlformats.org/officeDocument/2006/relationships/image" Target="../media/image-2050ab1.png"/><Relationship Id="rId8" Type="http://schemas.openxmlformats.org/officeDocument/2006/relationships/image" Target="../media/image--16651c1e1.png"/><Relationship Id="rId9" Type="http://schemas.openxmlformats.org/officeDocument/2006/relationships/image" Target="../media/image-358df5e1.png"/><Relationship Id="rId10" Type="http://schemas.openxmlformats.org/officeDocument/2006/relationships/image" Target="../media/image-1880ada1.png"/><Relationship Id="rId11" Type="http://schemas.openxmlformats.org/officeDocument/2006/relationships/image" Target="../media/image-7c5b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172200"/>
          </a:xfrm>
          <a:prstGeom prst="rect">
            <a:avLst/>
          </a:prstGeom>
          <a:solidFill>
            <a:srgbClr val="004F98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1916162"/>
            <a:ext cx="3187556" cy="17278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536"/>
              </a:lnSpc>
            </a:pPr>
            <a:r>
              <a:rPr lang="en-US" sz="4050" spc="-162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Anomalous</a:t>
            </a:r>
            <a:br>
              <a:rPr lang="en-US" sz="4050" spc="-162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050" spc="-162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Cloud</a:t>
            </a:r>
            <a:br>
              <a:rPr lang="en-US" sz="4050" spc="-162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050" spc="-162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Activity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3740200"/>
            <a:ext cx="3238500" cy="46136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818"/>
              </a:lnSpc>
              <a:spcBef>
                <a:spcPts val="743"/>
              </a:spcBef>
            </a:pPr>
            <a:r>
              <a:rPr lang="en-US" sz="1262" spc="38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CompTIA CySA+ CS0-004 | Objective</a:t>
            </a:r>
            <a:br>
              <a:rPr lang="en-US" sz="1262" spc="38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62" spc="38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1.2. Micro Lesson 39</a:t>
            </a:r>
            <a:endParaRPr lang="en-US" dirty="0"/>
          </a:p>
        </p:txBody>
      </p:sp>
      <p:pic>
        <p:nvPicPr>
          <p:cNvPr id="5" name="Image 0" descr="1d3539a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4811" y="2339911"/>
            <a:ext cx="142875" cy="142875"/>
          </a:xfrm>
          <a:prstGeom prst="rect">
            <a:avLst/>
          </a:prstGeom>
        </p:spPr>
      </p:pic>
      <p:pic>
        <p:nvPicPr>
          <p:cNvPr id="6" name="Image 1" descr="441606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918" y="2430018"/>
            <a:ext cx="123825" cy="123825"/>
          </a:xfrm>
          <a:prstGeom prst="rect">
            <a:avLst/>
          </a:prstGeom>
        </p:spPr>
      </p:pic>
      <p:pic>
        <p:nvPicPr>
          <p:cNvPr id="7" name="Image 2" descr="-508bdf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408" y="2339911"/>
            <a:ext cx="142875" cy="142875"/>
          </a:xfrm>
          <a:prstGeom prst="rect">
            <a:avLst/>
          </a:prstGeom>
        </p:spPr>
      </p:pic>
      <p:pic>
        <p:nvPicPr>
          <p:cNvPr id="8" name="Image 3" descr="5f3e0e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067" y="2430018"/>
            <a:ext cx="123825" cy="123825"/>
          </a:xfrm>
          <a:prstGeom prst="rect">
            <a:avLst/>
          </a:prstGeom>
        </p:spPr>
      </p:pic>
      <p:pic>
        <p:nvPicPr>
          <p:cNvPr id="9" name="Image 4" descr="1d3539a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04408" y="3689509"/>
            <a:ext cx="142875" cy="142875"/>
          </a:xfrm>
          <a:prstGeom prst="rect">
            <a:avLst/>
          </a:prstGeom>
        </p:spPr>
      </p:pic>
      <p:pic>
        <p:nvPicPr>
          <p:cNvPr id="10" name="Image 5" descr="0d3dda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7067" y="3622167"/>
            <a:ext cx="123825" cy="123825"/>
          </a:xfrm>
          <a:prstGeom prst="rect">
            <a:avLst/>
          </a:prstGeom>
        </p:spPr>
      </p:pic>
      <p:pic>
        <p:nvPicPr>
          <p:cNvPr id="11" name="Image 6" descr="-592e02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5274" y="3689509"/>
            <a:ext cx="257175" cy="257175"/>
          </a:xfrm>
          <a:prstGeom prst="rect">
            <a:avLst/>
          </a:prstGeom>
        </p:spPr>
      </p:pic>
      <p:pic>
        <p:nvPicPr>
          <p:cNvPr id="12" name="Image 7" descr="-3fd9fc9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4918" y="3622167"/>
            <a:ext cx="123825" cy="123825"/>
          </a:xfrm>
          <a:prstGeom prst="rect">
            <a:avLst/>
          </a:prstGeom>
        </p:spPr>
      </p:pic>
      <p:pic>
        <p:nvPicPr>
          <p:cNvPr id="13" name="Image 8" descr="7c5b366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250" y="2419350"/>
            <a:ext cx="1333500" cy="1333500"/>
          </a:xfrm>
          <a:prstGeom prst="rect">
            <a:avLst/>
          </a:prstGeom>
        </p:spPr>
      </p:pic>
      <p:sp>
        <p:nvSpPr>
          <p:cNvPr id="14" name="Text 3"/>
          <p:cNvSpPr/>
          <p:nvPr/>
        </p:nvSpPr>
        <p:spPr>
          <a:xfrm>
            <a:off x="7381875" y="2891284"/>
            <a:ext cx="1238250" cy="3937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034"/>
              </a:lnSpc>
            </a:pPr>
            <a:r>
              <a:rPr lang="en-US" sz="756" spc="7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</a:t>
            </a:r>
            <a:br>
              <a:rPr lang="en-US" sz="756" spc="7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756" spc="7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br>
              <a:rPr lang="en-US" sz="756" spc="7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756" spc="7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</a:t>
            </a:r>
            <a:endParaRPr lang="en-US" dirty="0"/>
          </a:p>
        </p:txBody>
      </p:sp>
      <p:sp>
        <p:nvSpPr>
          <p:cNvPr id="15" name="Text 4"/>
          <p:cNvSpPr/>
          <p:nvPr/>
        </p:nvSpPr>
        <p:spPr>
          <a:xfrm>
            <a:off x="5378371" y="806966"/>
            <a:ext cx="21336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UNAUTHORIZED API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USAGE</a:t>
            </a:r>
            <a:endParaRPr lang="en-US" dirty="0"/>
          </a:p>
        </p:txBody>
      </p:sp>
      <p:sp>
        <p:nvSpPr>
          <p:cNvPr id="16" name="Text 5"/>
          <p:cNvSpPr/>
          <p:nvPr/>
        </p:nvSpPr>
        <p:spPr>
          <a:xfrm>
            <a:off x="5337026" y="1324888"/>
            <a:ext cx="2216289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anomalous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calls from unrecognized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 accounts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unusual locations.</a:t>
            </a:r>
            <a:endParaRPr lang="en-US" dirty="0"/>
          </a:p>
        </p:txBody>
      </p:sp>
      <p:sp>
        <p:nvSpPr>
          <p:cNvPr id="17" name="Text 6"/>
          <p:cNvSpPr/>
          <p:nvPr/>
        </p:nvSpPr>
        <p:spPr>
          <a:xfrm>
            <a:off x="8570992" y="806966"/>
            <a:ext cx="197167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ABNORMAL DATA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EGRESS</a:t>
            </a:r>
            <a:endParaRPr lang="en-US" dirty="0"/>
          </a:p>
        </p:txBody>
      </p:sp>
      <p:sp>
        <p:nvSpPr>
          <p:cNvPr id="18" name="Text 7"/>
          <p:cNvSpPr/>
          <p:nvPr/>
        </p:nvSpPr>
        <p:spPr>
          <a:xfrm>
            <a:off x="8538339" y="1324888"/>
            <a:ext cx="2036981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Sudden spikes in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transfer to non-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whitelisted external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endpoints.</a:t>
            </a:r>
            <a:endParaRPr lang="en-US" dirty="0"/>
          </a:p>
        </p:txBody>
      </p:sp>
      <p:sp>
        <p:nvSpPr>
          <p:cNvPr id="19" name="Text 8"/>
          <p:cNvSpPr/>
          <p:nvPr/>
        </p:nvSpPr>
        <p:spPr>
          <a:xfrm>
            <a:off x="8551942" y="3918625"/>
            <a:ext cx="200977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ESCALATION</a:t>
            </a:r>
            <a:endParaRPr lang="en-US" dirty="0"/>
          </a:p>
        </p:txBody>
      </p:sp>
      <p:sp>
        <p:nvSpPr>
          <p:cNvPr id="20" name="Text 9"/>
          <p:cNvSpPr/>
          <p:nvPr/>
        </p:nvSpPr>
        <p:spPr>
          <a:xfrm>
            <a:off x="8517012" y="4436547"/>
            <a:ext cx="2079635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Unexpected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modifications to IAM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roles or security group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permissions.</a:t>
            </a:r>
            <a:endParaRPr lang="en-US" dirty="0"/>
          </a:p>
        </p:txBody>
      </p:sp>
      <p:sp>
        <p:nvSpPr>
          <p:cNvPr id="21" name="Text 10"/>
          <p:cNvSpPr/>
          <p:nvPr/>
        </p:nvSpPr>
        <p:spPr>
          <a:xfrm>
            <a:off x="5318705" y="4028162"/>
            <a:ext cx="225293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BASELINE DEVIATION</a:t>
            </a:r>
            <a:endParaRPr lang="en-US" dirty="0"/>
          </a:p>
        </p:txBody>
      </p:sp>
      <p:sp>
        <p:nvSpPr>
          <p:cNvPr id="22" name="Text 11"/>
          <p:cNvSpPr/>
          <p:nvPr/>
        </p:nvSpPr>
        <p:spPr>
          <a:xfrm>
            <a:off x="5364083" y="4327307"/>
            <a:ext cx="2162175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Provisioning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compute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instances or storage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volumes.</a:t>
            </a:r>
            <a:endParaRPr lang="en-US" dirty="0"/>
          </a:p>
        </p:txBody>
      </p:sp>
      <p:sp>
        <p:nvSpPr>
          <p:cNvPr id="23" name="Shape 12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4" name="Text 13"/>
          <p:cNvSpPr/>
          <p:nvPr/>
        </p:nvSpPr>
        <p:spPr>
          <a:xfrm>
            <a:off x="3219450" y="6414939"/>
            <a:ext cx="57531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HAN'S IT ACADEMY | CYSA+ CS0-004 | INDEPENDENT TRAINING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 Overview and Response Strategy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4610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digital security padlock icon glowing on a server rack background">    </p:cNvPr>
          <p:cNvPicPr>
            <a:picLocks noChangeAspect="1"/>
          </p:cNvPicPr>
          <p:nvPr/>
        </p:nvPicPr>
        <p:blipFill>
          <a:blip r:embed="rId2"/>
          <a:srcRect l="1446" r="1446" t="0" b="0"/>
          <a:stretch/>
        </p:blipFill>
        <p:spPr>
          <a:xfrm>
            <a:off x="476250" y="1771650"/>
            <a:ext cx="4476750" cy="46101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73201"/>
            <a:ext cx="6735514" cy="360655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ANOMALY DETECTION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Nighttime login from an unfamiliar region followed by credential manipulation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mass data egress.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EVASION TACTICS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new key creation and unauthorized disabling of centralized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logging.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CONTAINMENT &amp; PRESERVATION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Revoke compromised tokens and secure existing logs for forensic analysis.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INVESTIGATION &amp; RECOVERY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persistence mechanisms and restore systems to a known-secure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state.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Cloud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structured approach to cloud environment security and monitoring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901851"/>
            <a:ext cx="5239196" cy="23468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&amp; AUTH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identity and verify authentication source.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 CONTROL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Examine roles and review API calls.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new credentials, storage access, compute resources,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network flow.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901851"/>
            <a:ext cx="5238750" cy="15533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AUDITING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 auditing status and scan for persistence.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RESPONSE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Conduct baseline comparison followed by revoke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preserve actions.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Summary Principles for Security Analysis</a:t>
            </a:r>
            <a:endParaRPr lang="en-US" dirty="0"/>
          </a:p>
        </p:txBody>
      </p:sp>
      <p:pic>
        <p:nvPicPr>
          <p:cNvPr id="5" name="Image 1" descr="-54c98f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088" y="2547936"/>
            <a:ext cx="762000" cy="8953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64344" y="3804642"/>
            <a:ext cx="24765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IS THE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PERIMETER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406747" y="4322564"/>
            <a:ext cx="2591693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 and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serve as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primary defense boundaries.</a:t>
            </a:r>
            <a:endParaRPr lang="en-US" dirty="0"/>
          </a:p>
        </p:txBody>
      </p:sp>
      <p:pic>
        <p:nvPicPr>
          <p:cNvPr id="8" name="Image 2" descr="-34dc07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526" y="2525616"/>
            <a:ext cx="914400" cy="8763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02794" y="3804642"/>
            <a:ext cx="26574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CONTROL-PLANE LOGIC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232428" y="4103787"/>
            <a:ext cx="279820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Policy modifications define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scope of impact.</a:t>
            </a:r>
            <a:endParaRPr lang="en-US" dirty="0"/>
          </a:p>
        </p:txBody>
      </p:sp>
      <p:pic>
        <p:nvPicPr>
          <p:cNvPr id="11" name="Image 3" descr="2b079f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608" y="2536773"/>
            <a:ext cx="676275" cy="90487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85595" y="3804642"/>
            <a:ext cx="2749748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VALID PERMISSION ABUSE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202040" y="4103787"/>
            <a:ext cx="271685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Authorized credentials are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primary vector for malicious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activity.</a:t>
            </a:r>
            <a:endParaRPr lang="en-US" dirty="0"/>
          </a:p>
        </p:txBody>
      </p:sp>
      <p:pic>
        <p:nvPicPr>
          <p:cNvPr id="14" name="Image 4" descr="-7dc74f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3623" y="2603746"/>
            <a:ext cx="1085850" cy="79057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251156" y="3804642"/>
            <a:ext cx="24765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LOGGING INTEGRITY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192518" y="4103787"/>
            <a:ext cx="259377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Changes to logging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configurations indicate high-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priority security events.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2328863" y="6214914"/>
            <a:ext cx="75342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INVESTIGATIVE MEMORY AID: EVALUATE WHO AUTHENTICATED WHERE, WHAT WAS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ACCESSED, CREATED, OR DISABLED, AND WHAT PERSISTENCE MECHANISMS REMAIN.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Reviewing security indicators and anomalous activities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182838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UNUSED REGION VMS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While not inherently malicious, creating VMs in an unused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region is an anomalous activity that requires investigation.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DISABLING LOGS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Disabling logs is concerning because it limits visibility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prevents effective forensic reconstruction.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18283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NEW ACCESS KEYS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new access key is a primary indicator of persistence,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enabling unauthorized access despite credential security.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from the Cloud Security Analysis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805113"/>
            <a:ext cx="2667000" cy="2214563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301901"/>
            <a:ext cx="2482751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IS CENTRAL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614589"/>
            <a:ext cx="2491234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All anomalies, from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to workload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execution, stem from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identity layer.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435" y="2637680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805113"/>
            <a:ext cx="2667000" cy="2214563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3019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PERMISSIONS AS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VECTORS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851672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Valid permissions are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frequently exploited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perform unauthorized API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calls.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57263f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632" y="2612568"/>
            <a:ext cx="352425" cy="390525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805113"/>
            <a:ext cx="2667000" cy="2214563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30190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CRITICAL TRIGGERS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614589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Logging configuration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changes are primary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indicators of malicious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activity.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34312a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492" y="2620938"/>
            <a:ext cx="323850" cy="3714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805113"/>
            <a:ext cx="2667000" cy="2214563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3019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PERSISTENCE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MECHANISMS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851672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Attackers prioritize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maintaining access via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compromised keys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IAM roles.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-52460d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227" y="2637679"/>
            <a:ext cx="228600" cy="3429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657225" y="6414939"/>
            <a:ext cx="108775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ATTACK STARTS WITH A VALID IDENTITY MAKING THE WRONG API CALLS. NEXT LESSON: CLOUD RESOURCE COMPROMISE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172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digital silhouette of a person navigating a network data cloud">    </p:cNvPr>
          <p:cNvPicPr>
            <a:picLocks noChangeAspect="1"/>
          </p:cNvPicPr>
          <p:nvPr/>
        </p:nvPicPr>
        <p:blipFill>
          <a:blip r:embed="rId1"/>
          <a:srcRect l="617" r="617" t="0" b="0"/>
          <a:stretch/>
        </p:blipFill>
        <p:spPr>
          <a:xfrm>
            <a:off x="6096000" y="0"/>
            <a:ext cx="6096000" cy="6172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687884"/>
            <a:ext cx="5372100" cy="14585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149"/>
              </a:lnSpc>
            </a:pPr>
            <a:r>
              <a:rPr lang="en-US" sz="840" spc="84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DEFINING ANOMALOUS ACTIVITY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1004739"/>
            <a:ext cx="4656534" cy="102393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032"/>
              </a:lnSpc>
              <a:spcBef>
                <a:spcPts val="1320"/>
              </a:spcBef>
            </a:pPr>
            <a: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Anomalous</a:t>
            </a:r>
            <a:b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600" spc="-144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Cloud Activity?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138809"/>
            <a:ext cx="5372100" cy="1750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379"/>
              </a:lnSpc>
              <a:spcBef>
                <a:spcPts val="850"/>
              </a:spcBef>
            </a:pPr>
            <a:r>
              <a:rPr lang="en-US" sz="1008" spc="101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76250" y="2450009"/>
            <a:ext cx="5753100" cy="2050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616"/>
              </a:lnSpc>
              <a:spcBef>
                <a:spcPts val="1051"/>
              </a:spcBef>
            </a:pPr>
            <a:r>
              <a:rPr lang="en-US" sz="1122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Behavior deviating from expected norms for an identity, workload, or region.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6250" y="2805708"/>
            <a:ext cx="5372100" cy="1750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379"/>
              </a:lnSpc>
              <a:spcBef>
                <a:spcPts val="1162"/>
              </a:spcBef>
            </a:pPr>
            <a:r>
              <a:rPr lang="en-US" sz="1008" spc="101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COMMON INDICATORS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76250" y="3159919"/>
            <a:ext cx="5483810" cy="233451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264"/>
              </a:lnSpc>
              <a:spcBef>
                <a:spcPts val="1383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UNUSUAL LOGIN REGIONS: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ACCESSING RESOURCES FROM GEOLOCATIONS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INCONSISTENT WITH USER PATTERNS.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PRIVILEGE ESCALATION: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CREATION OF NEW ADMINISTRATIVE ROLES OR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UNEXPECTED PERMISSION CHANGES.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SUSPICIOUS API CALLS: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EXECUTION OF SENSITIVE OPERATIONS NOT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TYPICAL FOR THE CALLING SERVICE.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DATA EGRESS: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SUDDEN SPIKES IN DATA TRANSFER VOLUME TO EXTERNAL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ENDPOINTS.</a:t>
            </a:r>
            <a:endParaRPr lang="en-US" dirty="0"/>
          </a:p>
          <a:p>
            <a:pPr fontAlgn="ctr" algn="l" marL="241300" indent="-241300">
              <a:lnSpc>
                <a:spcPts val="1264"/>
              </a:lnSpc>
              <a:spcBef>
                <a:spcPts val="1412"/>
              </a:spcBef>
              <a:buClr>
                <a:srgbClr val="004f98"/>
              </a:buClr>
              <a:buSzPct val="120000"/>
              <a:buChar char="•"/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LOGGING EVASION:</a:t>
            </a:r>
            <a:pPr fontAlgn="ctr" algn="l">
              <a:lnSpc>
                <a:spcPts val="1264"/>
              </a:lnSpc>
            </a:pP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DISABLING OR TAMPERING WITH AUDIT LOGS TO</a:t>
            </a:r>
            <a:b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24" spc="92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CONCEAL ACTIVITY.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642938" y="6414939"/>
            <a:ext cx="109061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 ATTACKS OFTEN LOOK LIKE LEGITIMATE ADMINISTRATION PERFORMED BY THE WRONG IDENTITY, AT THE WRONG TIME.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Cloud Activity Layers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multi-layered approach to cloud security telemetry</a:t>
            </a:r>
            <a:endParaRPr lang="en-US" dirty="0"/>
          </a:p>
        </p:txBody>
      </p:sp>
      <p:pic>
        <p:nvPicPr>
          <p:cNvPr id="5" name="Image 1" descr="-739083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455218"/>
            <a:ext cx="240030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005971"/>
            <a:ext cx="201930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(WHO)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78300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authorization,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 behavior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profiling.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438275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27987a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524" y="2343596"/>
            <a:ext cx="190500" cy="228600"/>
          </a:xfrm>
          <a:prstGeom prst="rect">
            <a:avLst/>
          </a:prstGeom>
        </p:spPr>
      </p:pic>
      <p:pic>
        <p:nvPicPr>
          <p:cNvPr id="10" name="Image 3" descr="054f89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2455218"/>
            <a:ext cx="240030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019425" y="2915483"/>
            <a:ext cx="1733550" cy="372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 PLANE</a:t>
            </a:r>
            <a:b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(CONFIGURATION)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2971800" y="3783003"/>
            <a:ext cx="209145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of cloud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resources, API activity,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policy changes.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3648075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B52"/>
            </a:solidFill>
            <a:prstDash val="solid"/>
            <a:miter lim="800000"/>
          </a:ln>
        </p:spPr>
      </p:sp>
      <p:pic>
        <p:nvPicPr>
          <p:cNvPr id="14" name="Image 4" descr="441510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789" y="2368712"/>
            <a:ext cx="238125" cy="171450"/>
          </a:xfrm>
          <a:prstGeom prst="rect">
            <a:avLst/>
          </a:prstGeom>
        </p:spPr>
      </p:pic>
      <p:pic>
        <p:nvPicPr>
          <p:cNvPr id="15" name="Image 5" descr="-26251f1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850" y="2455218"/>
            <a:ext cx="240030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229225" y="2915483"/>
            <a:ext cx="1733550" cy="372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PLANE</a:t>
            </a:r>
            <a:b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(ACCESS)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5181600" y="3783003"/>
            <a:ext cx="2046803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Direct interaction with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stored data, objects,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databases.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5857875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9" name="Image 6" descr="68f984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2750" y="2365920"/>
            <a:ext cx="209550" cy="180975"/>
          </a:xfrm>
          <a:prstGeom prst="rect">
            <a:avLst/>
          </a:prstGeom>
        </p:spPr>
      </p:pic>
      <p:pic>
        <p:nvPicPr>
          <p:cNvPr id="20" name="Image 7" descr="4393946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5650" y="2455218"/>
            <a:ext cx="240030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7422520" y="2915483"/>
            <a:ext cx="1766560" cy="372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</a:t>
            </a:r>
            <a:b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(COMMUNICATION)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7391400" y="3783003"/>
            <a:ext cx="201930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Traffic patterns, VPC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flow logs,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connectivity between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8067675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72C"/>
            </a:solidFill>
            <a:prstDash val="solid"/>
            <a:miter lim="800000"/>
          </a:ln>
        </p:spPr>
      </p:sp>
      <p:pic>
        <p:nvPicPr>
          <p:cNvPr id="24" name="Image 8" descr="-1564789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6967" y="2349177"/>
            <a:ext cx="228600" cy="219075"/>
          </a:xfrm>
          <a:prstGeom prst="rect">
            <a:avLst/>
          </a:prstGeom>
        </p:spPr>
      </p:pic>
      <p:pic>
        <p:nvPicPr>
          <p:cNvPr id="25" name="Image 9" descr="32fe30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5450" y="2455218"/>
            <a:ext cx="240030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48825" y="2915483"/>
            <a:ext cx="1733550" cy="372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WORKLOAD</a:t>
            </a:r>
            <a:b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(EXECUTION)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9601200" y="3783003"/>
            <a:ext cx="2019300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Runtime behavior,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container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orchestration,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serverless execution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logs.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0277475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9" name="Image 10" descr="-7eb0fad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9094" y="2360338"/>
            <a:ext cx="171450" cy="190500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18"/>
          <p:cNvSpPr/>
          <p:nvPr/>
        </p:nvSpPr>
        <p:spPr>
          <a:xfrm>
            <a:off x="2347913" y="6214914"/>
            <a:ext cx="74961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STRONGER SECURITY INVESTIGATIONS ARE ACHIEVED BY CORRELATING TELEMETRY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ACROSS THESE FIVE DISTINCT LAYERS TO IDENTIFY SOPHISTICATED THREATS.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Identity Anomalies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High-Value Indicators (HVIs)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5573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IMPOSSIBLE TRAVEL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911971"/>
            <a:ext cx="354077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Detecting logins from geographically distant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locations within an unrealistic timeframe.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3e3040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797" y="1965589"/>
            <a:ext cx="238125" cy="3333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557338"/>
          </a:xfrm>
          <a:prstGeom prst="rect">
            <a:avLst/>
          </a:prstGeom>
          <a:solidFill>
            <a:srgbClr val="2770A5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NEW ACCESS KEYS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2911971"/>
            <a:ext cx="3403253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Emergence of unauthorized or unexpected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credential generation.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D547C"/>
            </a:solidFill>
            <a:prstDash val="solid"/>
            <a:miter lim="800000"/>
          </a:ln>
        </p:spPr>
      </p:sp>
      <p:pic>
        <p:nvPicPr>
          <p:cNvPr id="14" name="Image 2" descr="7cc4af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098" y="1969780"/>
            <a:ext cx="180975" cy="3238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5573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 ELEVATION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911971"/>
            <a:ext cx="333375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Sudden escalation of permissions or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role assignments.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9" name="Image 3" descr="404526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7832" y="1990706"/>
            <a:ext cx="257175" cy="2952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138613"/>
            <a:ext cx="5524500" cy="1557338"/>
          </a:xfrm>
          <a:prstGeom prst="rect">
            <a:avLst/>
          </a:prstGeom>
          <a:solidFill>
            <a:srgbClr val="74B1BE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6404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MFA REMOVAL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4921746"/>
            <a:ext cx="5279231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Attempts to disable Multi-Factor Authentication to weaken security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posture.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28813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19DAE"/>
            </a:solidFill>
            <a:prstDash val="solid"/>
            <a:miter lim="800000"/>
          </a:ln>
        </p:spPr>
      </p:sp>
      <p:pic>
        <p:nvPicPr>
          <p:cNvPr id="24" name="Image 4" descr="234b66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6185" y="3971180"/>
            <a:ext cx="285750" cy="3429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6191250" y="4138613"/>
            <a:ext cx="5524500" cy="15573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6477000" y="46404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INTERACTIVE SERVICE ACCOUNTS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6477000" y="4921746"/>
            <a:ext cx="523875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 accounts being utilized in manual/interactive sessions,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signaling potential misuse.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8596313" y="37814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9" name="Image 5" descr="0b37f22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326" y="3979552"/>
            <a:ext cx="361950" cy="32385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3033713" y="6414939"/>
            <a:ext cx="61245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 IDENTITY SERVES AS YOUR PRIMARY SECURITY PERIMETER.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Control-Plane Anomalies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unauthorized administrative layer activity</a:t>
            </a:r>
            <a:endParaRPr lang="en-US" dirty="0"/>
          </a:p>
        </p:txBody>
      </p:sp>
      <p:pic>
        <p:nvPicPr>
          <p:cNvPr id="5" name="Image 1" descr="-54c98f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088" y="2632916"/>
            <a:ext cx="762000" cy="8953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0544" y="3889653"/>
            <a:ext cx="23241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IAM MODIFICATIONS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487293" y="4188797"/>
            <a:ext cx="2430601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creation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escalation of user and role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permissions.</a:t>
            </a:r>
            <a:endParaRPr lang="en-US" dirty="0"/>
          </a:p>
        </p:txBody>
      </p:sp>
      <p:pic>
        <p:nvPicPr>
          <p:cNvPr id="8" name="Image 2" descr="0f5cb3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025" y="2632916"/>
            <a:ext cx="762000" cy="8953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227189" y="3889653"/>
            <a:ext cx="2808684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CONFIGURATION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281958" y="4188797"/>
            <a:ext cx="269914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Unexplained or suspicious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changes to security groups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 ACLs.</a:t>
            </a:r>
            <a:endParaRPr lang="en-US" dirty="0"/>
          </a:p>
        </p:txBody>
      </p:sp>
      <p:pic>
        <p:nvPicPr>
          <p:cNvPr id="11" name="Image 3" descr="4148a96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662" y="2778025"/>
            <a:ext cx="952500" cy="5905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322219" y="3889653"/>
            <a:ext cx="24765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LOGGING TAMPERING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263506" y="4188797"/>
            <a:ext cx="259392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Disabling or modifying cloud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logs to obfuscate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activity.</a:t>
            </a:r>
            <a:endParaRPr lang="en-US" dirty="0"/>
          </a:p>
        </p:txBody>
      </p:sp>
      <p:pic>
        <p:nvPicPr>
          <p:cNvPr id="14" name="Image 4" descr="-2597db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9888" y="2644076"/>
            <a:ext cx="742950" cy="8477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32094" y="3889653"/>
            <a:ext cx="271462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EXPANSION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059540" y="4407575"/>
            <a:ext cx="285973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activation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resources in new or unexpected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geographic regions.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2490788" y="6414939"/>
            <a:ext cx="72104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CONTROL-PLANE ACTIONS DICTATE THE ENVIRONMENT’S FUTURE CAPABILITIES.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Data-Access Anomalies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Suspicious Patterns and Investigation Priorities</a:t>
            </a:r>
            <a:endParaRPr lang="en-US" dirty="0"/>
          </a:p>
        </p:txBody>
      </p:sp>
      <p:pic>
        <p:nvPicPr>
          <p:cNvPr id="5" name="Image 1" descr="241284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21" y="2823121"/>
            <a:ext cx="971550" cy="8667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62100" y="4068723"/>
            <a:ext cx="38290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SUSPICIOUS DATA-PLANE BEHAVIOR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1436950" y="4367867"/>
            <a:ext cx="407934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Mass queries, large downloads, cross-account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access, and unauthorized geographic exports.</a:t>
            </a:r>
            <a:endParaRPr lang="en-US" dirty="0"/>
          </a:p>
        </p:txBody>
      </p:sp>
      <p:pic>
        <p:nvPicPr>
          <p:cNvPr id="8" name="Image 2" descr="-7dc74f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592" y="2867767"/>
            <a:ext cx="1085850" cy="7905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799064" y="4068723"/>
            <a:ext cx="3832622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INVESTIGATION QUESTIONS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6760741" y="4367867"/>
            <a:ext cx="390926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Determining sensitivity, volume, identity,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workflow alignment to verify legitimacy.</a:t>
            </a:r>
            <a:endParaRPr lang="en-US" dirty="0"/>
          </a:p>
        </p:txBody>
      </p:sp>
      <p:sp>
        <p:nvSpPr>
          <p:cNvPr id="11" name="Shape 6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2" name="Text 7"/>
          <p:cNvSpPr/>
          <p:nvPr/>
        </p:nvSpPr>
        <p:spPr>
          <a:xfrm>
            <a:off x="1500188" y="6414939"/>
            <a:ext cx="91916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VALID PERMISSIONS CAN STILL BE ABUSED; BEHAVIORAL MONITORING IS ESSENTIAL TO DETECT INTENT.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Resource and Compute Anomalies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indicators and root causes of cloud infrastructure threats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096988"/>
            <a:ext cx="3473098" cy="3279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SUDDEN VM CREATION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Unexpected provisioning of new virtual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machine instances.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GEOGRAPHIC ANOMALIES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High-performance compute usage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detected in regions outside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 operational scope.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UNEXPECTED DEPLOYMENTS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or rogue container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deployments within the cluster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environment.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096988"/>
            <a:ext cx="346070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CRYPTOMINING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use of compute power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 illicit mining activities.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PERSISTENCE MECHANISMS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Establishing backdoors via persistent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infrastructure.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096988"/>
            <a:ext cx="346070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MALWARE HOSTING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Utilizing cloud storage/compute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serve malicious payloads.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CONFIGURATION ERRORS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Automation scripts or CI/CD pipelines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failing or misbehaving.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1114425" y="6414939"/>
            <a:ext cx="996315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 COST SPIKES ARE OFTEN SECURITY INDICATORS—MONITOR BILLING TRENDS TO DETECT SILENT BREACHES.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Logging and Security-Control Changes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Methodology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3544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9095" y="3169563"/>
            <a:ext cx="262131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COMPROMISED IDENTITY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6326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initial entry point where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attacker asserts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control.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27987a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749" y="2523827"/>
            <a:ext cx="190500" cy="228600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63544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16956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WEAKEN VISIBILITY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3963263"/>
            <a:ext cx="2643336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systematic disabling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logs, silencing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alerts, and halting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network-flow monitoring.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00124e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673" y="2560104"/>
            <a:ext cx="238125" cy="1524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63544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16956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CHANGE ACCESS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3963263"/>
            <a:ext cx="25717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the lack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oversight to modify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permissions or establish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persistence.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6f2d0e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8524" y="2529410"/>
            <a:ext cx="123825" cy="21907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63544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16956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PERFORM ACTIVITY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396326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Executing the primary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mission objectives without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alarm.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39732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-685e539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38914" y="2534988"/>
            <a:ext cx="209550" cy="20955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438400" y="6414939"/>
            <a:ext cx="73152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KEY INSIGHT: ATTACKERS REMOVE EVIDENCE BEFORE EXECUTING THEIR MISSION.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172200"/>
          </a:xfrm>
          <a:prstGeom prst="rect">
            <a:avLst/>
          </a:prstGeom>
          <a:solidFill>
            <a:srgbClr val="004F98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1470720"/>
            <a:ext cx="3301588" cy="255984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Should the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SOC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Correlate?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4137422"/>
            <a:ext cx="3143250" cy="51286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Evidence Sources for</a:t>
            </a:r>
            <a:b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Effective Security Operations</a:t>
            </a:r>
            <a:endParaRPr lang="en-US" dirty="0"/>
          </a:p>
        </p:txBody>
      </p:sp>
      <p:pic>
        <p:nvPicPr>
          <p:cNvPr id="5" name="Image 0" descr="-454fc5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1475" y="1507903"/>
            <a:ext cx="19050" cy="876300"/>
          </a:xfrm>
          <a:prstGeom prst="rect">
            <a:avLst/>
          </a:prstGeom>
        </p:spPr>
      </p:pic>
      <p:pic>
        <p:nvPicPr>
          <p:cNvPr id="6" name="Image 1" descr="5bc953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2365153"/>
            <a:ext cx="114300" cy="114300"/>
          </a:xfrm>
          <a:prstGeom prst="rect">
            <a:avLst/>
          </a:prstGeom>
        </p:spPr>
      </p:pic>
      <p:pic>
        <p:nvPicPr>
          <p:cNvPr id="7" name="Image 2" descr="31c6ac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863" y="2864548"/>
            <a:ext cx="333375" cy="123825"/>
          </a:xfrm>
          <a:prstGeom prst="rect">
            <a:avLst/>
          </a:prstGeom>
        </p:spPr>
      </p:pic>
      <p:pic>
        <p:nvPicPr>
          <p:cNvPr id="8" name="Image 3" descr="-709808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281" y="2918746"/>
            <a:ext cx="133350" cy="114300"/>
          </a:xfrm>
          <a:prstGeom prst="rect">
            <a:avLst/>
          </a:prstGeom>
        </p:spPr>
      </p:pic>
      <p:pic>
        <p:nvPicPr>
          <p:cNvPr id="9" name="Image 4" descr="2e157e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967" y="3933158"/>
            <a:ext cx="381000" cy="514350"/>
          </a:xfrm>
          <a:prstGeom prst="rect">
            <a:avLst/>
          </a:prstGeom>
        </p:spPr>
      </p:pic>
      <p:pic>
        <p:nvPicPr>
          <p:cNvPr id="10" name="Image 5" descr="-50a5b0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960" y="3856101"/>
            <a:ext cx="114300" cy="133350"/>
          </a:xfrm>
          <a:prstGeom prst="rect">
            <a:avLst/>
          </a:prstGeom>
        </p:spPr>
      </p:pic>
      <p:pic>
        <p:nvPicPr>
          <p:cNvPr id="11" name="Image 6" descr="2050ab2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4213" y="3933158"/>
            <a:ext cx="457200" cy="628650"/>
          </a:xfrm>
          <a:prstGeom prst="rect">
            <a:avLst/>
          </a:prstGeom>
        </p:spPr>
      </p:pic>
      <p:pic>
        <p:nvPicPr>
          <p:cNvPr id="12" name="Image 7" descr="-16651c1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3501" y="3856101"/>
            <a:ext cx="114300" cy="133350"/>
          </a:xfrm>
          <a:prstGeom prst="rect">
            <a:avLst/>
          </a:prstGeom>
        </p:spPr>
      </p:pic>
      <p:pic>
        <p:nvPicPr>
          <p:cNvPr id="13" name="Image 8" descr="358df5e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3815" y="2878455"/>
            <a:ext cx="285750" cy="104775"/>
          </a:xfrm>
          <a:prstGeom prst="rect">
            <a:avLst/>
          </a:prstGeom>
        </p:spPr>
      </p:pic>
      <p:pic>
        <p:nvPicPr>
          <p:cNvPr id="14" name="Image 9" descr="1880ad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52418" y="2918746"/>
            <a:ext cx="133350" cy="114300"/>
          </a:xfrm>
          <a:prstGeom prst="rect">
            <a:avLst/>
          </a:prstGeom>
        </p:spPr>
      </p:pic>
      <p:pic>
        <p:nvPicPr>
          <p:cNvPr id="15" name="Image 10" descr="7c5b366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4250" y="2574578"/>
            <a:ext cx="1333500" cy="1333500"/>
          </a:xfrm>
          <a:prstGeom prst="rect">
            <a:avLst/>
          </a:prstGeom>
        </p:spPr>
      </p:pic>
      <p:sp>
        <p:nvSpPr>
          <p:cNvPr id="16" name="Text 3"/>
          <p:cNvSpPr/>
          <p:nvPr/>
        </p:nvSpPr>
        <p:spPr>
          <a:xfrm>
            <a:off x="7381875" y="3077579"/>
            <a:ext cx="1238250" cy="32801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SOC</a:t>
            </a:r>
            <a:b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</a:t>
            </a:r>
            <a:endParaRPr lang="en-US" dirty="0"/>
          </a:p>
        </p:txBody>
      </p:sp>
      <p:sp>
        <p:nvSpPr>
          <p:cNvPr id="17" name="Text 4"/>
          <p:cNvSpPr/>
          <p:nvPr/>
        </p:nvSpPr>
        <p:spPr>
          <a:xfrm>
            <a:off x="6942490" y="660759"/>
            <a:ext cx="211702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 &amp; ACCESS</a:t>
            </a:r>
            <a:endParaRPr lang="en-US" dirty="0"/>
          </a:p>
        </p:txBody>
      </p:sp>
      <p:sp>
        <p:nvSpPr>
          <p:cNvPr id="18" name="Text 5"/>
          <p:cNvSpPr/>
          <p:nvPr/>
        </p:nvSpPr>
        <p:spPr>
          <a:xfrm>
            <a:off x="6946731" y="959904"/>
            <a:ext cx="210853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Identity Logs, IAM,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SSO data</a:t>
            </a:r>
            <a:endParaRPr lang="en-US" dirty="0"/>
          </a:p>
        </p:txBody>
      </p:sp>
      <p:sp>
        <p:nvSpPr>
          <p:cNvPr id="19" name="Text 6"/>
          <p:cNvSpPr/>
          <p:nvPr/>
        </p:nvSpPr>
        <p:spPr>
          <a:xfrm>
            <a:off x="9124730" y="2071574"/>
            <a:ext cx="1937712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CLOUD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endParaRPr lang="en-US" dirty="0"/>
          </a:p>
        </p:txBody>
      </p:sp>
      <p:sp>
        <p:nvSpPr>
          <p:cNvPr id="20" name="Text 7"/>
          <p:cNvSpPr/>
          <p:nvPr/>
        </p:nvSpPr>
        <p:spPr>
          <a:xfrm>
            <a:off x="9098834" y="2589496"/>
            <a:ext cx="198950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Cloud Audit Logs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CSPM</a:t>
            </a:r>
            <a:endParaRPr lang="en-US" dirty="0"/>
          </a:p>
        </p:txBody>
      </p:sp>
      <p:sp>
        <p:nvSpPr>
          <p:cNvPr id="21" name="Text 8"/>
          <p:cNvSpPr/>
          <p:nvPr/>
        </p:nvSpPr>
        <p:spPr>
          <a:xfrm>
            <a:off x="8251302" y="4531556"/>
            <a:ext cx="208597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 &amp;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STORAGE</a:t>
            </a:r>
            <a:endParaRPr lang="en-US" dirty="0"/>
          </a:p>
        </p:txBody>
      </p:sp>
      <p:sp>
        <p:nvSpPr>
          <p:cNvPr id="22" name="Text 9"/>
          <p:cNvSpPr/>
          <p:nvPr/>
        </p:nvSpPr>
        <p:spPr>
          <a:xfrm>
            <a:off x="8212636" y="5049478"/>
            <a:ext cx="2163306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Network Flow Logs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Storage Access</a:t>
            </a:r>
            <a:endParaRPr lang="en-US" dirty="0"/>
          </a:p>
        </p:txBody>
      </p:sp>
      <p:sp>
        <p:nvSpPr>
          <p:cNvPr id="23" name="Text 10"/>
          <p:cNvSpPr/>
          <p:nvPr/>
        </p:nvSpPr>
        <p:spPr>
          <a:xfrm>
            <a:off x="5640911" y="4641094"/>
            <a:ext cx="21336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HOST &amp; COMPUTE</a:t>
            </a:r>
            <a:endParaRPr lang="en-US" dirty="0"/>
          </a:p>
        </p:txBody>
      </p:sp>
      <p:sp>
        <p:nvSpPr>
          <p:cNvPr id="24" name="Text 11"/>
          <p:cNvSpPr/>
          <p:nvPr/>
        </p:nvSpPr>
        <p:spPr>
          <a:xfrm>
            <a:off x="5596441" y="4940239"/>
            <a:ext cx="222254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Workload Telemetry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EDR</a:t>
            </a:r>
            <a:endParaRPr lang="en-US" dirty="0"/>
          </a:p>
        </p:txBody>
      </p:sp>
      <p:sp>
        <p:nvSpPr>
          <p:cNvPr id="25" name="Text 12"/>
          <p:cNvSpPr/>
          <p:nvPr/>
        </p:nvSpPr>
        <p:spPr>
          <a:xfrm>
            <a:off x="4903527" y="2190637"/>
            <a:ext cx="200977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OPERATIONAL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INDICATORS</a:t>
            </a:r>
            <a:endParaRPr lang="en-US" dirty="0"/>
          </a:p>
        </p:txBody>
      </p:sp>
      <p:sp>
        <p:nvSpPr>
          <p:cNvPr id="26" name="Text 13"/>
          <p:cNvSpPr/>
          <p:nvPr/>
        </p:nvSpPr>
        <p:spPr>
          <a:xfrm>
            <a:off x="4865695" y="2708559"/>
            <a:ext cx="2085439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Billing and Usage Data</a:t>
            </a:r>
            <a:endParaRPr lang="en-US" dirty="0"/>
          </a:p>
        </p:txBody>
      </p:sp>
      <p:sp>
        <p:nvSpPr>
          <p:cNvPr id="27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8" name="Text 15"/>
          <p:cNvSpPr/>
          <p:nvPr/>
        </p:nvSpPr>
        <p:spPr>
          <a:xfrm>
            <a:off x="133350" y="6414939"/>
            <a:ext cx="119253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AUDIT LOGS SHOW WHO ASKED; WORKLOAD LOGS SHOW WHAT HAPPENED. GOAL: LINK AUTHENTICATION EVENTS TO PROCESS EXECUTION.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2026-08-11T23:07:25Z</dcterms:created>
  <dcterms:modified xsi:type="dcterms:W3CDTF">2026-08-11T23:07:25Z</dcterms:modified>
</cp:coreProperties>
</file>