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-5f89575e.png"/><Relationship Id="rId2" Type="http://schemas.openxmlformats.org/officeDocument/2006/relationships/image" Target="../media/image--1b35a71e.png"/><Relationship Id="rId3" Type="http://schemas.openxmlformats.org/officeDocument/2006/relationships/image" Target="../media/image--e24559e.png"/><Relationship Id="rId4" Type="http://schemas.openxmlformats.org/officeDocument/2006/relationships/image" Target="../media/image--6d4c89e.png"/><Relationship Id="rId5" Type="http://schemas.openxmlformats.org/officeDocument/2006/relationships/image" Target="../media/image-320b6662.png"/><Relationship Id="rId6" Type="http://schemas.openxmlformats.org/officeDocument/2006/relationships/image" Target="../media/image--28bd099e.png"/><Relationship Id="rId7" Type="http://schemas.openxmlformats.org/officeDocument/2006/relationships/image" Target="../media/image-6f8889e2.png"/><Relationship Id="rId8" Type="http://schemas.openxmlformats.org/officeDocument/2006/relationships/image" Target="../media/image-73ebd522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image" Target="../media/image-39f723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image" Target="../media/image-2d471aa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-5d81009e1.png"/><Relationship Id="rId2" Type="http://schemas.openxmlformats.org/officeDocument/2006/relationships/image" Target="../media/image--1b35a71e1.png"/><Relationship Id="rId3" Type="http://schemas.openxmlformats.org/officeDocument/2006/relationships/image" Target="../media/image-719cd9a1.png"/><Relationship Id="rId4" Type="http://schemas.openxmlformats.org/officeDocument/2006/relationships/image" Target="../media/image--4fd82a1e1.png"/><Relationship Id="rId5" Type="http://schemas.openxmlformats.org/officeDocument/2006/relationships/image" Target="../media/image-739e1.png"/><Relationship Id="rId6" Type="http://schemas.openxmlformats.org/officeDocument/2006/relationships/image" Target="../media/image--6d4c89e1.png"/><Relationship Id="rId7" Type="http://schemas.openxmlformats.org/officeDocument/2006/relationships/image" Target="../media/image-08f30c1.png"/><Relationship Id="rId8" Type="http://schemas.openxmlformats.org/officeDocument/2006/relationships/image" Target="../media/image--72a21d9e1.png"/><Relationship Id="rId9" Type="http://schemas.openxmlformats.org/officeDocument/2006/relationships/image" Target="../media/image-1d9e0aa1.png"/><Relationship Id="rId10" Type="http://schemas.openxmlformats.org/officeDocument/2006/relationships/image" Target="../media/image--5ac8ef5e1.png"/><Relationship Id="rId11" Type="http://schemas.openxmlformats.org/officeDocument/2006/relationships/image" Target="../media/image-6a1.png"/><Relationship Id="rId12" Type="http://schemas.openxmlformats.org/officeDocument/2006/relationships/image" Target="../media/image-73ebd1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-523a5ede1.png"/><Relationship Id="rId2" Type="http://schemas.openxmlformats.org/officeDocument/2006/relationships/image" Target="../media/image--5401e8de1.png"/><Relationship Id="rId3" Type="http://schemas.openxmlformats.org/officeDocument/2006/relationships/image" Target="../media/image--f96049e1.png"/><Relationship Id="rId4" Type="http://schemas.openxmlformats.org/officeDocument/2006/relationships/image" Target="../media/image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395aad1.png"/><Relationship Id="rId2" Type="http://schemas.openxmlformats.org/officeDocument/2006/relationships/image" Target="../media/image--5252fd9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-a9e099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-54ecefd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-65aec19e1.png"/><Relationship Id="rId2" Type="http://schemas.openxmlformats.org/officeDocument/2006/relationships/image" Target="../media/image-44e1.png"/><Relationship Id="rId3" Type="http://schemas.openxmlformats.org/officeDocument/2006/relationships/image" Target="../media/image--63cf159e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image" Target="../media/image-4610cea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Log Ingestion, Parsing, and Normalization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CompTIA CySA+ CS0-004 | Objective 1.1</a:t>
            </a:r>
            <a:endParaRPr lang="en-US" dirty="0"/>
          </a:p>
        </p:txBody>
      </p:sp>
      <p:pic>
        <p:nvPicPr>
          <p:cNvPr id="4" name="Image 0" descr="-5f89575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0" y="2561034"/>
            <a:ext cx="2952750" cy="11906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875" y="3071217"/>
            <a:ext cx="257175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Ingestion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762000" y="3882479"/>
            <a:ext cx="2571750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Collecting raw logs from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endpoints, network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devices, cloud services,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applications.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1714500" y="2322909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08ECD"/>
            </a:solidFill>
            <a:prstDash val="solid"/>
            <a:miter lim="800000"/>
          </a:ln>
        </p:spPr>
      </p:sp>
      <p:pic>
        <p:nvPicPr>
          <p:cNvPr id="8" name="Image 1" descr="-1b35a7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375" y="2471737"/>
            <a:ext cx="209550" cy="180975"/>
          </a:xfrm>
          <a:prstGeom prst="rect">
            <a:avLst/>
          </a:prstGeom>
        </p:spPr>
      </p:pic>
      <p:pic>
        <p:nvPicPr>
          <p:cNvPr id="9" name="Image 2" descr="-e24559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0" y="2561034"/>
            <a:ext cx="2952750" cy="119062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571875" y="3071217"/>
            <a:ext cx="22860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Parsing</a:t>
            </a:r>
            <a:endParaRPr lang="en-US" dirty="0"/>
          </a:p>
        </p:txBody>
      </p:sp>
      <p:sp>
        <p:nvSpPr>
          <p:cNvPr id="11" name="Text 6"/>
          <p:cNvSpPr/>
          <p:nvPr/>
        </p:nvSpPr>
        <p:spPr>
          <a:xfrm>
            <a:off x="3524250" y="3882479"/>
            <a:ext cx="2571750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Extracting relevant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technical data from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unstructured log formats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into structured fields.</a:t>
            </a:r>
            <a:endParaRPr lang="en-US" dirty="0"/>
          </a:p>
        </p:txBody>
      </p:sp>
      <p:sp>
        <p:nvSpPr>
          <p:cNvPr id="12" name="Shape 7"/>
          <p:cNvSpPr/>
          <p:nvPr/>
        </p:nvSpPr>
        <p:spPr>
          <a:xfrm>
            <a:off x="4476750" y="2322909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66E99"/>
            </a:solidFill>
            <a:prstDash val="solid"/>
            <a:miter lim="800000"/>
          </a:ln>
        </p:spPr>
      </p:sp>
      <p:pic>
        <p:nvPicPr>
          <p:cNvPr id="13" name="Image 3" descr="-6d4c8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4882" y="2491269"/>
            <a:ext cx="238125" cy="142875"/>
          </a:xfrm>
          <a:prstGeom prst="rect">
            <a:avLst/>
          </a:prstGeom>
        </p:spPr>
      </p:pic>
      <p:pic>
        <p:nvPicPr>
          <p:cNvPr id="14" name="Image 4" descr="320b666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750" y="2561034"/>
            <a:ext cx="2952750" cy="119062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6334125" y="3071217"/>
            <a:ext cx="22860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Normalization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6286500" y="3882479"/>
            <a:ext cx="2649438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Aligning diverse data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formats into a common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schema for unified analysis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correlation.</a:t>
            </a:r>
            <a:endParaRPr lang="en-US" dirty="0"/>
          </a:p>
        </p:txBody>
      </p:sp>
      <p:sp>
        <p:nvSpPr>
          <p:cNvPr id="17" name="Shape 10"/>
          <p:cNvSpPr/>
          <p:nvPr/>
        </p:nvSpPr>
        <p:spPr>
          <a:xfrm>
            <a:off x="7239000" y="2322909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15172"/>
            </a:solidFill>
            <a:prstDash val="solid"/>
            <a:miter lim="800000"/>
          </a:ln>
        </p:spPr>
      </p:sp>
      <p:pic>
        <p:nvPicPr>
          <p:cNvPr id="18" name="Image 5" descr="-28bd099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6665" y="2471739"/>
            <a:ext cx="200025" cy="180975"/>
          </a:xfrm>
          <a:prstGeom prst="rect">
            <a:avLst/>
          </a:prstGeom>
        </p:spPr>
      </p:pic>
      <p:pic>
        <p:nvPicPr>
          <p:cNvPr id="19" name="Image 6" descr="6f8889e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2561034"/>
            <a:ext cx="2952750" cy="1190625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9096375" y="3071217"/>
            <a:ext cx="22860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Centralized SIEM</a:t>
            </a:r>
            <a:endParaRPr lang="en-US" dirty="0"/>
          </a:p>
        </p:txBody>
      </p:sp>
      <p:sp>
        <p:nvSpPr>
          <p:cNvPr id="21" name="Text 12"/>
          <p:cNvSpPr/>
          <p:nvPr/>
        </p:nvSpPr>
        <p:spPr>
          <a:xfrm>
            <a:off x="9048750" y="3882479"/>
            <a:ext cx="2571750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destination for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processed data to enable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security monitoring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incident response.</a:t>
            </a:r>
            <a:endParaRPr lang="en-US" dirty="0"/>
          </a:p>
        </p:txBody>
      </p:sp>
      <p:sp>
        <p:nvSpPr>
          <p:cNvPr id="22" name="Shape 13"/>
          <p:cNvSpPr/>
          <p:nvPr/>
        </p:nvSpPr>
        <p:spPr>
          <a:xfrm>
            <a:off x="10001250" y="2322909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B354A"/>
            </a:solidFill>
            <a:prstDash val="solid"/>
            <a:miter lim="800000"/>
          </a:ln>
        </p:spPr>
      </p:sp>
      <p:pic>
        <p:nvPicPr>
          <p:cNvPr id="23" name="Image 7" descr="73ebd522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4499" y="2449413"/>
            <a:ext cx="190500" cy="228600"/>
          </a:xfrm>
          <a:prstGeom prst="rect">
            <a:avLst/>
          </a:prstGeom>
        </p:spPr>
      </p:pic>
      <p:sp>
        <p:nvSpPr>
          <p:cNvPr id="24" name="Shape 14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25" name="Text 15"/>
          <p:cNvSpPr/>
          <p:nvPr/>
        </p:nvSpPr>
        <p:spPr>
          <a:xfrm>
            <a:off x="3228975" y="6376690"/>
            <a:ext cx="5734050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Han’s IT Academy | CySA+ CS0-004 | Independent Training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Analyst Validation Checklist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 10-point verification framework to ensure data integrity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52500" y="1944588"/>
            <a:ext cx="3460700" cy="424681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2246"/>
              </a:lnSpc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Source Verification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Confirm data origin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credential authenticity.</a:t>
            </a:r>
            <a:endParaRPr lang="en-US" dirty="0"/>
          </a:p>
          <a:p>
            <a:pPr fontAlgn="ctr" algn="l" marL="508000" indent="-444500">
              <a:lnSpc>
                <a:spcPts val="2246"/>
              </a:lnSpc>
              <a:spcBef>
                <a:spcPts val="2055"/>
              </a:spcBef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Timestamp Integrity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Validate UTC offsets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sequence continuity.</a:t>
            </a:r>
            <a:endParaRPr lang="en-US" dirty="0"/>
          </a:p>
          <a:p>
            <a:pPr fontAlgn="ctr" algn="l" marL="508000" indent="-444500">
              <a:lnSpc>
                <a:spcPts val="2246"/>
              </a:lnSpc>
              <a:spcBef>
                <a:spcPts val="2055"/>
              </a:spcBef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Field Mapping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Ensure source-to-target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schema alignment.</a:t>
            </a:r>
            <a:endParaRPr lang="en-US" dirty="0"/>
          </a:p>
          <a:p>
            <a:pPr fontAlgn="ctr" algn="l" marL="508000" indent="-444500">
              <a:lnSpc>
                <a:spcPts val="2246"/>
              </a:lnSpc>
              <a:spcBef>
                <a:spcPts val="2055"/>
              </a:spcBef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Normalization Testing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Verify raw-to-normalized value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transformations.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508500" y="1944588"/>
            <a:ext cx="3460700" cy="311854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2246"/>
              </a:lnSpc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Duplicate Detection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Identify and remove redundant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record entries.</a:t>
            </a:r>
            <a:endParaRPr lang="en-US" dirty="0"/>
          </a:p>
          <a:p>
            <a:pPr fontAlgn="ctr" algn="l" marL="508000" indent="-444500">
              <a:lnSpc>
                <a:spcPts val="2246"/>
              </a:lnSpc>
              <a:spcBef>
                <a:spcPts val="2055"/>
              </a:spcBef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Null/Empty Analysis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Audit critical missing values in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mandatory fields.</a:t>
            </a:r>
            <a:endParaRPr lang="en-US" dirty="0"/>
          </a:p>
          <a:p>
            <a:pPr fontAlgn="ctr" algn="l" marL="508000" indent="-444500">
              <a:lnSpc>
                <a:spcPts val="2246"/>
              </a:lnSpc>
              <a:spcBef>
                <a:spcPts val="2055"/>
              </a:spcBef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Range Checking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Ensure numerical values fall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within logical boundaries.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064500" y="1944588"/>
            <a:ext cx="3460700" cy="33791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2246"/>
              </a:lnSpc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Reconciliation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Compare aggregated totals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against source system reports.</a:t>
            </a:r>
            <a:endParaRPr lang="en-US" dirty="0"/>
          </a:p>
          <a:p>
            <a:pPr fontAlgn="ctr" algn="l" marL="508000" indent="-444500">
              <a:lnSpc>
                <a:spcPts val="2246"/>
              </a:lnSpc>
              <a:spcBef>
                <a:spcPts val="2055"/>
              </a:spcBef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Cross-Reference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Validate foreign key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relationships across datasets.</a:t>
            </a:r>
            <a:endParaRPr lang="en-US" dirty="0"/>
          </a:p>
          <a:p>
            <a:pPr fontAlgn="ctr" algn="l" marL="508000" indent="-444500">
              <a:lnSpc>
                <a:spcPts val="2246"/>
              </a:lnSpc>
              <a:spcBef>
                <a:spcPts val="2055"/>
              </a:spcBef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Precision Audit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Confirm decimal/rounding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consistency across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calculations.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Exam Decision Rules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Standardized framework for data processing and integrity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43075"/>
            <a:ext cx="4476750" cy="46386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5" name="Image 0" descr="a funnel representing a data pipeline">    </p:cNvPr>
          <p:cNvPicPr>
            <a:picLocks noChangeAspect="1"/>
          </p:cNvPicPr>
          <p:nvPr/>
        </p:nvPicPr>
        <p:blipFill>
          <a:blip r:embed="rId1"/>
          <a:srcRect l="1745" r="1745" t="0" b="0"/>
          <a:stretch/>
        </p:blipFill>
        <p:spPr>
          <a:xfrm>
            <a:off x="476250" y="1743075"/>
            <a:ext cx="4476750" cy="46386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29250" y="2335113"/>
            <a:ext cx="6670030" cy="346501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Ingestion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Receive and capture all incoming raw data inputs.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Parsing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Separate and extract distinct data elements from the raw stream.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Normalization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Standardize data into a consistent, unified format.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Validation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Perform integrity checks to flag missing packets and resolve correlation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failures.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Knowledge Check: Data Pipeline Integrity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Identifying failure points in data engineering workflows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52500" y="3073301"/>
            <a:ext cx="5286673" cy="1990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Ingestion Failure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API authentication changes represent failures at the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Ingestion Layer as they block initial connectivity.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Parsing Error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Malformed JSON issues occur during the Parsing Phase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while converting raw data into object models.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286500" y="3073301"/>
            <a:ext cx="5238750" cy="1990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Normalization Logic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Missing lookup table entries trigger failures during the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Normalization or Transformation stage.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Data Quality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Non-null constraint violations are caught during Data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Validation to prevent downstream data pollution.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Final Summary: Pipeline Core Functions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Standardizing and verifying data integrity for downstream reliability.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52500" y="2725638"/>
            <a:ext cx="5240089" cy="146908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Ingestion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Centralizing data inflow from disparate sources.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Parsing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Extracting specific fields from unstructured log formats.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286500" y="2725638"/>
            <a:ext cx="5238750" cy="6014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Normalization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Mapping varied schemas into a standardized structure.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0" y="5648325"/>
            <a:ext cx="12192000" cy="1209675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7" name="Text 5"/>
          <p:cNvSpPr/>
          <p:nvPr/>
        </p:nvSpPr>
        <p:spPr>
          <a:xfrm>
            <a:off x="2000250" y="5890915"/>
            <a:ext cx="8191500" cy="7241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Trust, but Verify: Before relying on downstream alerts, ensure the integrity of the data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pipeline. Disclaimer: Independent educational content; no affiliation with CompTIA or other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entities.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Why the Data Lifecycle Matters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Transforming raw telemetry into actionable security intelligence</a:t>
            </a:r>
            <a:endParaRPr lang="en-US" dirty="0"/>
          </a:p>
        </p:txBody>
      </p:sp>
      <p:pic>
        <p:nvPicPr>
          <p:cNvPr id="4" name="Image 0" descr="-5d81009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0" y="2458045"/>
            <a:ext cx="2038350" cy="11906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875" y="2992011"/>
            <a:ext cx="1650950" cy="2105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659"/>
              </a:lnSpc>
            </a:pPr>
            <a:r>
              <a:rPr lang="en-US" sz="1440" spc="-8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Security Source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762000" y="3779609"/>
            <a:ext cx="1650950" cy="130299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Capturing raw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telemetry from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diverse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endpoints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infrastructure.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1254026" y="2219920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08ECD"/>
            </a:solidFill>
            <a:prstDash val="solid"/>
            <a:miter lim="800000"/>
          </a:ln>
        </p:spPr>
      </p:sp>
      <p:pic>
        <p:nvPicPr>
          <p:cNvPr id="8" name="Image 1" descr="-1b35a7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901" y="2368748"/>
            <a:ext cx="209550" cy="180975"/>
          </a:xfrm>
          <a:prstGeom prst="rect">
            <a:avLst/>
          </a:prstGeom>
        </p:spPr>
      </p:pic>
      <p:pic>
        <p:nvPicPr>
          <p:cNvPr id="9" name="Image 2" descr="719cd9a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00" y="2458045"/>
            <a:ext cx="2038350" cy="119062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651125" y="2992011"/>
            <a:ext cx="1365200" cy="2105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659"/>
              </a:lnSpc>
            </a:pPr>
            <a:r>
              <a:rPr lang="en-US" sz="1440" spc="-86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Collection</a:t>
            </a:r>
            <a:endParaRPr lang="en-US" dirty="0"/>
          </a:p>
        </p:txBody>
      </p:sp>
      <p:sp>
        <p:nvSpPr>
          <p:cNvPr id="11" name="Text 6"/>
          <p:cNvSpPr/>
          <p:nvPr/>
        </p:nvSpPr>
        <p:spPr>
          <a:xfrm>
            <a:off x="2603500" y="3779609"/>
            <a:ext cx="1671831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Centralizing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data streams for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unified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processing.</a:t>
            </a:r>
            <a:endParaRPr lang="en-US" dirty="0"/>
          </a:p>
        </p:txBody>
      </p:sp>
      <p:sp>
        <p:nvSpPr>
          <p:cNvPr id="12" name="Shape 7"/>
          <p:cNvSpPr/>
          <p:nvPr/>
        </p:nvSpPr>
        <p:spPr>
          <a:xfrm>
            <a:off x="3095476" y="2219920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979A9"/>
            </a:solidFill>
            <a:prstDash val="solid"/>
            <a:miter lim="800000"/>
          </a:ln>
        </p:spPr>
      </p:sp>
      <p:pic>
        <p:nvPicPr>
          <p:cNvPr id="13" name="Image 3" descr="-4fd82a1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562" y="2357585"/>
            <a:ext cx="219075" cy="200025"/>
          </a:xfrm>
          <a:prstGeom prst="rect">
            <a:avLst/>
          </a:prstGeom>
        </p:spPr>
      </p:pic>
      <p:pic>
        <p:nvPicPr>
          <p:cNvPr id="14" name="Image 4" descr="739e642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9151" y="2458045"/>
            <a:ext cx="2038350" cy="119062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4492625" y="2992011"/>
            <a:ext cx="1365200" cy="2105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659"/>
              </a:lnSpc>
            </a:pPr>
            <a:r>
              <a:rPr lang="en-US" sz="1440" spc="-86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Parsing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4445000" y="3779609"/>
            <a:ext cx="1650950" cy="130299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Converting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unstructured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logs into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meaningful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fields.</a:t>
            </a:r>
            <a:endParaRPr lang="en-US" dirty="0"/>
          </a:p>
        </p:txBody>
      </p:sp>
      <p:sp>
        <p:nvSpPr>
          <p:cNvPr id="17" name="Shape 10"/>
          <p:cNvSpPr/>
          <p:nvPr/>
        </p:nvSpPr>
        <p:spPr>
          <a:xfrm>
            <a:off x="4936927" y="2219920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56891"/>
            </a:solidFill>
            <a:prstDash val="solid"/>
            <a:miter lim="800000"/>
          </a:ln>
        </p:spPr>
      </p:sp>
      <p:pic>
        <p:nvPicPr>
          <p:cNvPr id="18" name="Image 5" descr="-6d4c89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5059" y="2388280"/>
            <a:ext cx="238125" cy="142875"/>
          </a:xfrm>
          <a:prstGeom prst="rect">
            <a:avLst/>
          </a:prstGeom>
        </p:spPr>
      </p:pic>
      <p:pic>
        <p:nvPicPr>
          <p:cNvPr id="19" name="Image 6" descr="08f30c2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0750" y="2458045"/>
            <a:ext cx="2038350" cy="1190625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6334125" y="2992011"/>
            <a:ext cx="1365200" cy="2105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659"/>
              </a:lnSpc>
            </a:pPr>
            <a:r>
              <a:rPr lang="en-US" sz="1440" spc="-86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Normalization</a:t>
            </a:r>
            <a:endParaRPr lang="en-US" dirty="0"/>
          </a:p>
        </p:txBody>
      </p:sp>
      <p:sp>
        <p:nvSpPr>
          <p:cNvPr id="21" name="Text 12"/>
          <p:cNvSpPr/>
          <p:nvPr/>
        </p:nvSpPr>
        <p:spPr>
          <a:xfrm>
            <a:off x="6286500" y="3779609"/>
            <a:ext cx="1650950" cy="130299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Applying a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common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schema for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cross-platform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consistency.</a:t>
            </a:r>
            <a:endParaRPr lang="en-US" dirty="0"/>
          </a:p>
        </p:txBody>
      </p:sp>
      <p:sp>
        <p:nvSpPr>
          <p:cNvPr id="22" name="Shape 13"/>
          <p:cNvSpPr/>
          <p:nvPr/>
        </p:nvSpPr>
        <p:spPr>
          <a:xfrm>
            <a:off x="6778526" y="2219920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2577A"/>
            </a:solidFill>
            <a:prstDash val="solid"/>
            <a:miter lim="800000"/>
          </a:ln>
        </p:spPr>
      </p:sp>
      <p:pic>
        <p:nvPicPr>
          <p:cNvPr id="23" name="Image 7" descr="-72a21d9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13400" y="2377152"/>
            <a:ext cx="200025" cy="171450"/>
          </a:xfrm>
          <a:prstGeom prst="rect">
            <a:avLst/>
          </a:prstGeom>
        </p:spPr>
      </p:pic>
      <p:pic>
        <p:nvPicPr>
          <p:cNvPr id="24" name="Image 8" descr="1d9e0aa2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2200" y="2458045"/>
            <a:ext cx="2038350" cy="1190625"/>
          </a:xfrm>
          <a:prstGeom prst="rect">
            <a:avLst/>
          </a:prstGeom>
        </p:spPr>
      </p:pic>
      <p:sp>
        <p:nvSpPr>
          <p:cNvPr id="25" name="Text 14"/>
          <p:cNvSpPr/>
          <p:nvPr/>
        </p:nvSpPr>
        <p:spPr>
          <a:xfrm>
            <a:off x="8175625" y="2992011"/>
            <a:ext cx="1365200" cy="2105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659"/>
              </a:lnSpc>
            </a:pPr>
            <a:r>
              <a:rPr lang="en-US" sz="1440" spc="-86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Enrichment</a:t>
            </a:r>
            <a:endParaRPr lang="en-US" dirty="0"/>
          </a:p>
        </p:txBody>
      </p:sp>
      <p:sp>
        <p:nvSpPr>
          <p:cNvPr id="26" name="Text 15"/>
          <p:cNvSpPr/>
          <p:nvPr/>
        </p:nvSpPr>
        <p:spPr>
          <a:xfrm>
            <a:off x="8128000" y="3779609"/>
            <a:ext cx="1650950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Adding context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like threat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intelligence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user identity.</a:t>
            </a:r>
            <a:endParaRPr lang="en-US" dirty="0"/>
          </a:p>
        </p:txBody>
      </p:sp>
      <p:sp>
        <p:nvSpPr>
          <p:cNvPr id="27" name="Shape 16"/>
          <p:cNvSpPr/>
          <p:nvPr/>
        </p:nvSpPr>
        <p:spPr>
          <a:xfrm>
            <a:off x="8619976" y="2219920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E4662"/>
            </a:solidFill>
            <a:prstDash val="solid"/>
            <a:miter lim="800000"/>
          </a:ln>
        </p:spPr>
      </p:sp>
      <p:pic>
        <p:nvPicPr>
          <p:cNvPr id="28" name="Image 9" descr="-5ac8ef5e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46479" y="2346424"/>
            <a:ext cx="228600" cy="228600"/>
          </a:xfrm>
          <a:prstGeom prst="rect">
            <a:avLst/>
          </a:prstGeom>
        </p:spPr>
      </p:pic>
      <p:pic>
        <p:nvPicPr>
          <p:cNvPr id="29" name="Image 10" descr="6a772422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83651" y="2458045"/>
            <a:ext cx="2038350" cy="1190625"/>
          </a:xfrm>
          <a:prstGeom prst="rect">
            <a:avLst/>
          </a:prstGeom>
        </p:spPr>
      </p:pic>
      <p:sp>
        <p:nvSpPr>
          <p:cNvPr id="30" name="Text 17"/>
          <p:cNvSpPr/>
          <p:nvPr/>
        </p:nvSpPr>
        <p:spPr>
          <a:xfrm>
            <a:off x="10017125" y="2992011"/>
            <a:ext cx="1365200" cy="2105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659"/>
              </a:lnSpc>
            </a:pPr>
            <a:r>
              <a:rPr lang="en-US" sz="1440" spc="-86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Detection</a:t>
            </a:r>
            <a:endParaRPr lang="en-US" dirty="0"/>
          </a:p>
        </p:txBody>
      </p:sp>
      <p:sp>
        <p:nvSpPr>
          <p:cNvPr id="31" name="Text 18"/>
          <p:cNvSpPr/>
          <p:nvPr/>
        </p:nvSpPr>
        <p:spPr>
          <a:xfrm>
            <a:off x="9969500" y="3779609"/>
            <a:ext cx="1650950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Executing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analytics to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identify threats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with precision.</a:t>
            </a:r>
            <a:endParaRPr lang="en-US" dirty="0"/>
          </a:p>
        </p:txBody>
      </p:sp>
      <p:sp>
        <p:nvSpPr>
          <p:cNvPr id="32" name="Shape 19"/>
          <p:cNvSpPr/>
          <p:nvPr/>
        </p:nvSpPr>
        <p:spPr>
          <a:xfrm>
            <a:off x="10461427" y="2219920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B354A"/>
            </a:solidFill>
            <a:prstDash val="solid"/>
            <a:miter lim="800000"/>
          </a:ln>
        </p:spPr>
      </p:sp>
      <p:pic>
        <p:nvPicPr>
          <p:cNvPr id="33" name="Image 11" descr="73ebd522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04675" y="2346424"/>
            <a:ext cx="190500" cy="228600"/>
          </a:xfrm>
          <a:prstGeom prst="rect">
            <a:avLst/>
          </a:prstGeom>
        </p:spPr>
      </p:pic>
      <p:sp>
        <p:nvSpPr>
          <p:cNvPr id="34" name="Shape 20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35" name="Text 21"/>
          <p:cNvSpPr/>
          <p:nvPr/>
        </p:nvSpPr>
        <p:spPr>
          <a:xfrm>
            <a:off x="2085975" y="6376690"/>
            <a:ext cx="8020050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 robust pipeline is the foundation of effective security analytics and actionable insights.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What is Log Ingestion?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Systematic collection and transport of event data for centralized analysis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2805113"/>
            <a:ext cx="2667000" cy="2147888"/>
          </a:xfrm>
          <a:prstGeom prst="rect">
            <a:avLst/>
          </a:prstGeom>
          <a:solidFill>
            <a:srgbClr val="FFD9AD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3301901"/>
            <a:ext cx="23812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Operating Systems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2000" y="3661767"/>
            <a:ext cx="2438549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Aggregation of Windows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Linux server activity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logs.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1452563" y="24479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C17A"/>
            </a:solidFill>
            <a:prstDash val="solid"/>
            <a:miter lim="800000"/>
          </a:ln>
        </p:spPr>
      </p:sp>
      <p:pic>
        <p:nvPicPr>
          <p:cNvPr id="8" name="Image 0" descr="-523a5e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9991" y="2662793"/>
            <a:ext cx="257175" cy="28575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3333750" y="2805113"/>
            <a:ext cx="2667000" cy="2147888"/>
          </a:xfrm>
          <a:prstGeom prst="rect">
            <a:avLst/>
          </a:prstGeom>
          <a:solidFill>
            <a:srgbClr val="FEC088"/>
          </a:solidFill>
          <a:ln>
            <a:miter lim="800000"/>
          </a:ln>
        </p:spPr>
      </p:sp>
      <p:sp>
        <p:nvSpPr>
          <p:cNvPr id="10" name="Text 7"/>
          <p:cNvSpPr/>
          <p:nvPr/>
        </p:nvSpPr>
        <p:spPr>
          <a:xfrm>
            <a:off x="3619500" y="3301901"/>
            <a:ext cx="2381250" cy="5703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Network</a:t>
            </a:r>
            <a:b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Infrastructure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3619500" y="3946922"/>
            <a:ext cx="2381250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Capture of firewall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activity and critical DNS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queries.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4310063" y="24479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EA555"/>
            </a:solidFill>
            <a:prstDash val="solid"/>
            <a:miter lim="800000"/>
          </a:ln>
        </p:spPr>
      </p:sp>
      <p:pic>
        <p:nvPicPr>
          <p:cNvPr id="13" name="Image 1" descr="-5401e8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930" y="2641868"/>
            <a:ext cx="285750" cy="32385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6191250" y="2805113"/>
            <a:ext cx="2667000" cy="2147888"/>
          </a:xfrm>
          <a:prstGeom prst="rect">
            <a:avLst/>
          </a:prstGeom>
          <a:solidFill>
            <a:srgbClr val="FD864D"/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6477000" y="3301901"/>
            <a:ext cx="23812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Identity &amp; Access</a:t>
            </a: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6477000" y="3661767"/>
            <a:ext cx="2409676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Centralization of Identity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Provider (IdP)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authentication logs.</a:t>
            </a:r>
            <a:endParaRPr lang="en-US" dirty="0"/>
          </a:p>
        </p:txBody>
      </p:sp>
      <p:sp>
        <p:nvSpPr>
          <p:cNvPr id="17" name="Shape 13"/>
          <p:cNvSpPr/>
          <p:nvPr/>
        </p:nvSpPr>
        <p:spPr>
          <a:xfrm>
            <a:off x="7167563" y="24479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C641B"/>
            </a:solidFill>
            <a:prstDash val="solid"/>
            <a:miter lim="800000"/>
          </a:ln>
        </p:spPr>
      </p:sp>
      <p:pic>
        <p:nvPicPr>
          <p:cNvPr id="18" name="Image 2" descr="-f96049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2435" y="2637680"/>
            <a:ext cx="285750" cy="342900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9048750" y="2805113"/>
            <a:ext cx="2667000" cy="2147888"/>
          </a:xfrm>
          <a:prstGeom prst="rect">
            <a:avLst/>
          </a:prstGeom>
          <a:solidFill>
            <a:srgbClr val="FF8000"/>
          </a:solidFill>
          <a:ln>
            <a:miter lim="800000"/>
          </a:ln>
        </p:spPr>
      </p:sp>
      <p:sp>
        <p:nvSpPr>
          <p:cNvPr id="20" name="Text 15"/>
          <p:cNvSpPr/>
          <p:nvPr/>
        </p:nvSpPr>
        <p:spPr>
          <a:xfrm>
            <a:off x="9334500" y="3301901"/>
            <a:ext cx="2399556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Cloud Infrastructure</a:t>
            </a: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9334500" y="3661767"/>
            <a:ext cx="2381250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Ingestion of logs from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various cloud platform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services.</a:t>
            </a:r>
            <a:endParaRPr lang="en-US" dirty="0"/>
          </a:p>
        </p:txBody>
      </p:sp>
      <p:sp>
        <p:nvSpPr>
          <p:cNvPr id="22" name="Shape 17"/>
          <p:cNvSpPr/>
          <p:nvPr/>
        </p:nvSpPr>
        <p:spPr>
          <a:xfrm>
            <a:off x="10025063" y="24479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CC6600"/>
            </a:solidFill>
            <a:prstDash val="solid"/>
            <a:miter lim="800000"/>
          </a:ln>
        </p:spPr>
      </p:sp>
      <p:pic>
        <p:nvPicPr>
          <p:cNvPr id="23" name="Image 3" descr="4587442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2261" y="2675355"/>
            <a:ext cx="352425" cy="257175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25" name="Text 19"/>
          <p:cNvSpPr/>
          <p:nvPr/>
        </p:nvSpPr>
        <p:spPr>
          <a:xfrm>
            <a:off x="366713" y="6376690"/>
            <a:ext cx="11458575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The fundamental question is: Did the platform receive the event? Ensuring total visibility and data integrity across the entire stack.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Common Ingestion Methods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 comparison of data collection strategies for monitoring and security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43075"/>
            <a:ext cx="11239500" cy="46386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5" name="Image 0" descr="395aad2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0" y="1743075"/>
            <a:ext cx="11249025" cy="4648200"/>
          </a:xfrm>
          <a:prstGeom prst="rect">
            <a:avLst/>
          </a:prstGeom>
        </p:spPr>
      </p:pic>
      <p:pic>
        <p:nvPicPr>
          <p:cNvPr id="6" name="Image 1" descr="-5252fd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1743075"/>
            <a:ext cx="11239500" cy="46386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76250" y="1743075"/>
            <a:ext cx="2267717" cy="976563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Method</a:t>
            </a:r>
            <a:endParaRPr lang="en-US" dirty="0"/>
          </a:p>
        </p:txBody>
      </p:sp>
      <p:sp>
        <p:nvSpPr>
          <p:cNvPr id="8" name="Text 4"/>
          <p:cNvSpPr/>
          <p:nvPr/>
        </p:nvSpPr>
        <p:spPr>
          <a:xfrm>
            <a:off x="2743967" y="1743075"/>
            <a:ext cx="3156014" cy="976563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Best Use</a:t>
            </a:r>
            <a:endParaRPr lang="en-US" dirty="0"/>
          </a:p>
        </p:txBody>
      </p:sp>
      <p:sp>
        <p:nvSpPr>
          <p:cNvPr id="9" name="Text 5"/>
          <p:cNvSpPr/>
          <p:nvPr/>
        </p:nvSpPr>
        <p:spPr>
          <a:xfrm>
            <a:off x="5899981" y="1743075"/>
            <a:ext cx="2790986" cy="976563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Strength</a:t>
            </a:r>
            <a:endParaRPr lang="en-US" dirty="0"/>
          </a:p>
        </p:txBody>
      </p:sp>
      <p:sp>
        <p:nvSpPr>
          <p:cNvPr id="10" name="Text 6"/>
          <p:cNvSpPr/>
          <p:nvPr/>
        </p:nvSpPr>
        <p:spPr>
          <a:xfrm>
            <a:off x="8690967" y="1743075"/>
            <a:ext cx="3024783" cy="976563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Limitation</a:t>
            </a: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476250" y="2719638"/>
            <a:ext cx="2267717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Agents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2743967" y="2719638"/>
            <a:ext cx="3156014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Host-level monitoring</a:t>
            </a:r>
            <a:endParaRPr lang="en-US" dirty="0"/>
          </a:p>
        </p:txBody>
      </p:sp>
      <p:sp>
        <p:nvSpPr>
          <p:cNvPr id="13" name="Text 9"/>
          <p:cNvSpPr/>
          <p:nvPr/>
        </p:nvSpPr>
        <p:spPr>
          <a:xfrm>
            <a:off x="5899981" y="2719638"/>
            <a:ext cx="2790986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Deep visibility</a:t>
            </a:r>
            <a:endParaRPr lang="en-US" dirty="0"/>
          </a:p>
        </p:txBody>
      </p:sp>
      <p:sp>
        <p:nvSpPr>
          <p:cNvPr id="14" name="Text 10"/>
          <p:cNvSpPr/>
          <p:nvPr/>
        </p:nvSpPr>
        <p:spPr>
          <a:xfrm>
            <a:off x="8690967" y="2719638"/>
            <a:ext cx="3024783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High resource overhead</a:t>
            </a:r>
            <a:endParaRPr lang="en-US" dirty="0"/>
          </a:p>
        </p:txBody>
      </p:sp>
      <p:sp>
        <p:nvSpPr>
          <p:cNvPr id="15" name="Text 11"/>
          <p:cNvSpPr/>
          <p:nvPr/>
        </p:nvSpPr>
        <p:spPr>
          <a:xfrm>
            <a:off x="476250" y="3452061"/>
            <a:ext cx="2267717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Agentless</a:t>
            </a: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2743967" y="3452061"/>
            <a:ext cx="3156014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Legacy/restricted systems</a:t>
            </a:r>
            <a:endParaRPr lang="en-US" dirty="0"/>
          </a:p>
        </p:txBody>
      </p:sp>
      <p:sp>
        <p:nvSpPr>
          <p:cNvPr id="17" name="Text 13"/>
          <p:cNvSpPr/>
          <p:nvPr/>
        </p:nvSpPr>
        <p:spPr>
          <a:xfrm>
            <a:off x="5899981" y="3452061"/>
            <a:ext cx="2790986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Low deployment effort</a:t>
            </a: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8690967" y="3452061"/>
            <a:ext cx="3024783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Less granular data</a:t>
            </a:r>
            <a:endParaRPr lang="en-US" dirty="0"/>
          </a:p>
        </p:txBody>
      </p:sp>
      <p:sp>
        <p:nvSpPr>
          <p:cNvPr id="19" name="Text 15"/>
          <p:cNvSpPr/>
          <p:nvPr/>
        </p:nvSpPr>
        <p:spPr>
          <a:xfrm>
            <a:off x="476250" y="4184483"/>
            <a:ext cx="2267717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Syslog</a:t>
            </a:r>
            <a:endParaRPr lang="en-US" dirty="0"/>
          </a:p>
        </p:txBody>
      </p:sp>
      <p:sp>
        <p:nvSpPr>
          <p:cNvPr id="20" name="Text 16"/>
          <p:cNvSpPr/>
          <p:nvPr/>
        </p:nvSpPr>
        <p:spPr>
          <a:xfrm>
            <a:off x="2743967" y="4184483"/>
            <a:ext cx="3156014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Network devices/firewalls</a:t>
            </a:r>
            <a:endParaRPr lang="en-US" dirty="0"/>
          </a:p>
        </p:txBody>
      </p:sp>
      <p:sp>
        <p:nvSpPr>
          <p:cNvPr id="21" name="Text 17"/>
          <p:cNvSpPr/>
          <p:nvPr/>
        </p:nvSpPr>
        <p:spPr>
          <a:xfrm>
            <a:off x="5899981" y="4184483"/>
            <a:ext cx="2790986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Lightweight/standard</a:t>
            </a:r>
            <a:endParaRPr lang="en-US" dirty="0"/>
          </a:p>
        </p:txBody>
      </p:sp>
      <p:sp>
        <p:nvSpPr>
          <p:cNvPr id="22" name="Text 18"/>
          <p:cNvSpPr/>
          <p:nvPr/>
        </p:nvSpPr>
        <p:spPr>
          <a:xfrm>
            <a:off x="8690967" y="4184483"/>
            <a:ext cx="3024783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UDP packet loss risk</a:t>
            </a: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476250" y="4916905"/>
            <a:ext cx="2267717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API</a:t>
            </a:r>
            <a:endParaRPr lang="en-US" dirty="0"/>
          </a:p>
        </p:txBody>
      </p:sp>
      <p:sp>
        <p:nvSpPr>
          <p:cNvPr id="24" name="Text 20"/>
          <p:cNvSpPr/>
          <p:nvPr/>
        </p:nvSpPr>
        <p:spPr>
          <a:xfrm>
            <a:off x="2743967" y="4916905"/>
            <a:ext cx="3156014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SaaS/Custom apps</a:t>
            </a:r>
            <a:endParaRPr lang="en-US" dirty="0"/>
          </a:p>
        </p:txBody>
      </p:sp>
      <p:sp>
        <p:nvSpPr>
          <p:cNvPr id="25" name="Text 21"/>
          <p:cNvSpPr/>
          <p:nvPr/>
        </p:nvSpPr>
        <p:spPr>
          <a:xfrm>
            <a:off x="5899981" y="4916905"/>
            <a:ext cx="2790986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Highly precise data</a:t>
            </a:r>
            <a:endParaRPr lang="en-US" dirty="0"/>
          </a:p>
        </p:txBody>
      </p:sp>
      <p:sp>
        <p:nvSpPr>
          <p:cNvPr id="26" name="Text 22"/>
          <p:cNvSpPr/>
          <p:nvPr/>
        </p:nvSpPr>
        <p:spPr>
          <a:xfrm>
            <a:off x="8690967" y="4916905"/>
            <a:ext cx="3024783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Complex implementation</a:t>
            </a:r>
            <a:endParaRPr lang="en-US" dirty="0"/>
          </a:p>
        </p:txBody>
      </p:sp>
      <p:sp>
        <p:nvSpPr>
          <p:cNvPr id="27" name="Text 23"/>
          <p:cNvSpPr/>
          <p:nvPr/>
        </p:nvSpPr>
        <p:spPr>
          <a:xfrm>
            <a:off x="476250" y="5649328"/>
            <a:ext cx="2267717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Cloud-connector</a:t>
            </a:r>
            <a:endParaRPr lang="en-US" dirty="0"/>
          </a:p>
        </p:txBody>
      </p:sp>
      <p:sp>
        <p:nvSpPr>
          <p:cNvPr id="28" name="Text 24"/>
          <p:cNvSpPr/>
          <p:nvPr/>
        </p:nvSpPr>
        <p:spPr>
          <a:xfrm>
            <a:off x="2743967" y="5649328"/>
            <a:ext cx="3156014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Managed cloud services</a:t>
            </a:r>
            <a:endParaRPr lang="en-US" dirty="0"/>
          </a:p>
        </p:txBody>
      </p:sp>
      <p:sp>
        <p:nvSpPr>
          <p:cNvPr id="29" name="Text 25"/>
          <p:cNvSpPr/>
          <p:nvPr/>
        </p:nvSpPr>
        <p:spPr>
          <a:xfrm>
            <a:off x="5899981" y="5649328"/>
            <a:ext cx="2790986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Scalable/Reliable</a:t>
            </a:r>
            <a:endParaRPr lang="en-US" dirty="0"/>
          </a:p>
        </p:txBody>
      </p:sp>
      <p:sp>
        <p:nvSpPr>
          <p:cNvPr id="30" name="Text 26"/>
          <p:cNvSpPr/>
          <p:nvPr/>
        </p:nvSpPr>
        <p:spPr>
          <a:xfrm>
            <a:off x="8690967" y="5649328"/>
            <a:ext cx="3024783" cy="732422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Provider-specific logic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" y="95250"/>
            <a:ext cx="4128249" cy="5943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3" name="Image 0" descr="a magnifying glass focused on a complex stream of digital text code">    </p:cNvPr>
          <p:cNvPicPr>
            <a:picLocks noChangeAspect="1"/>
          </p:cNvPicPr>
          <p:nvPr/>
        </p:nvPicPr>
        <p:blipFill>
          <a:blip r:embed="rId1"/>
          <a:srcRect l="15271" r="15271" t="0" b="0"/>
          <a:stretch/>
        </p:blipFill>
        <p:spPr>
          <a:xfrm>
            <a:off x="95250" y="95250"/>
            <a:ext cx="4128249" cy="5943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99749" y="507653"/>
            <a:ext cx="5791200" cy="1974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555"/>
              </a:lnSpc>
            </a:pPr>
            <a:r>
              <a:rPr lang="en-US" sz="1350" spc="-81" kern="0" dirty="0">
                <a:solidFill>
                  <a:srgbClr val="22AAEE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Data Parsing Overview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699749" y="920948"/>
            <a:ext cx="5791200" cy="49366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3888"/>
              </a:lnSpc>
              <a:spcBef>
                <a:spcPts val="1666"/>
              </a:spcBef>
            </a:pPr>
            <a:r>
              <a:rPr lang="en-US" sz="3375" spc="-203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What is Parsing?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699749" y="1549598"/>
            <a:ext cx="5791200" cy="23693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866"/>
              </a:lnSpc>
              <a:spcBef>
                <a:spcPts val="1042"/>
              </a:spcBef>
            </a:pPr>
            <a:r>
              <a:rPr lang="en-US" sz="1620" spc="-9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Definition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699749" y="1937891"/>
            <a:ext cx="6172200" cy="25791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2031"/>
              </a:lnSpc>
              <a:spcBef>
                <a:spcPts val="1169"/>
              </a:spcBef>
            </a:pPr>
            <a:r>
              <a:rPr lang="en-US" sz="1485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Extracting meaningful, structured fields from unstructured raw data.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699749" y="2364730"/>
            <a:ext cx="5791200" cy="23693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866"/>
              </a:lnSpc>
              <a:spcBef>
                <a:spcPts val="1304"/>
              </a:spcBef>
            </a:pPr>
            <a:r>
              <a:rPr lang="en-US" sz="1620" spc="-9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Practical Example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4699749" y="2807643"/>
            <a:ext cx="5791200" cy="283845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711"/>
              </a:lnSpc>
              <a:spcBef>
                <a:spcPts val="1591"/>
              </a:spcBef>
              <a:buClr>
                <a:srgbClr val="22aaee"/>
              </a:buClr>
              <a:buSzPct val="120000"/>
              <a:buChar char="•"/>
            </a:pPr>
            <a:r>
              <a:rPr lang="en-US" sz="1485" spc="-89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Raw Log:</a:t>
            </a:r>
            <a:pPr fontAlgn="ctr" algn="l">
              <a:lnSpc>
                <a:spcPts val="1711"/>
              </a:lnSpc>
            </a:pPr>
            <a:r>
              <a:rPr lang="en-US" sz="1485" spc="-8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 "Aug 05 14:32:18 fw01 DENY..."</a:t>
            </a:r>
            <a:endParaRPr lang="en-US" dirty="0"/>
          </a:p>
          <a:p>
            <a:pPr fontAlgn="ctr" algn="l" marL="241300" indent="-241300">
              <a:lnSpc>
                <a:spcPts val="1711"/>
              </a:lnSpc>
              <a:spcBef>
                <a:spcPts val="1620"/>
              </a:spcBef>
              <a:buClr>
                <a:srgbClr val="22aaee"/>
              </a:buClr>
              <a:buSzPct val="120000"/>
              <a:buChar char="•"/>
            </a:pPr>
            <a:r>
              <a:rPr lang="en-US" sz="1485" spc="-89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Decomposed Fields:</a:t>
            </a:r>
            <a:endParaRPr lang="en-US" dirty="0"/>
          </a:p>
          <a:p>
            <a:pPr fontAlgn="ctr" algn="l" lvl="1" marL="482600" indent="-241300">
              <a:lnSpc>
                <a:spcPts val="1847"/>
              </a:lnSpc>
              <a:spcBef>
                <a:spcPts val="1108"/>
              </a:spcBef>
              <a:buClr>
                <a:srgbClr val="ffffff"/>
              </a:buClr>
              <a:buSzPct val="120000"/>
              <a:buChar char="•"/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Timestamp:</a:t>
            </a:r>
            <a:pPr fontAlgn="ctr" algn="l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Aug 05 14:32:18</a:t>
            </a:r>
            <a:endParaRPr lang="en-US" dirty="0"/>
          </a:p>
          <a:p>
            <a:pPr fontAlgn="ctr" algn="l" lvl="1" marL="482600" indent="-241300">
              <a:lnSpc>
                <a:spcPts val="1847"/>
              </a:lnSpc>
              <a:spcBef>
                <a:spcPts val="995"/>
              </a:spcBef>
              <a:buClr>
                <a:srgbClr val="ffffff"/>
              </a:buClr>
              <a:buSzPct val="120000"/>
              <a:buChar char="•"/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Device:</a:t>
            </a:r>
            <a:pPr fontAlgn="ctr" algn="l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fw01</a:t>
            </a:r>
            <a:endParaRPr lang="en-US" dirty="0"/>
          </a:p>
          <a:p>
            <a:pPr fontAlgn="ctr" algn="l" lvl="1" marL="482600" indent="-241300">
              <a:lnSpc>
                <a:spcPts val="1847"/>
              </a:lnSpc>
              <a:spcBef>
                <a:spcPts val="995"/>
              </a:spcBef>
              <a:buClr>
                <a:srgbClr val="ffffff"/>
              </a:buClr>
              <a:buSzPct val="120000"/>
              <a:buChar char="•"/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Action:</a:t>
            </a:r>
            <a:pPr fontAlgn="ctr" algn="l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DENY</a:t>
            </a:r>
            <a:endParaRPr lang="en-US" dirty="0"/>
          </a:p>
          <a:p>
            <a:pPr fontAlgn="ctr" algn="l" lvl="1" marL="482600" indent="-241300">
              <a:lnSpc>
                <a:spcPts val="1847"/>
              </a:lnSpc>
              <a:spcBef>
                <a:spcPts val="995"/>
              </a:spcBef>
              <a:buClr>
                <a:srgbClr val="ffffff"/>
              </a:buClr>
              <a:buSzPct val="120000"/>
              <a:buChar char="•"/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Source IP:</a:t>
            </a:r>
            <a:pPr fontAlgn="ctr" algn="l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[Parsed IP]</a:t>
            </a:r>
            <a:endParaRPr lang="en-US" dirty="0"/>
          </a:p>
          <a:p>
            <a:pPr fontAlgn="ctr" algn="l" lvl="1" marL="482600" indent="-241300">
              <a:lnSpc>
                <a:spcPts val="1847"/>
              </a:lnSpc>
              <a:spcBef>
                <a:spcPts val="995"/>
              </a:spcBef>
              <a:buClr>
                <a:srgbClr val="ffffff"/>
              </a:buClr>
              <a:buSzPct val="120000"/>
              <a:buChar char="•"/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Destination IP:</a:t>
            </a:r>
            <a:pPr fontAlgn="ctr" algn="l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[Parsed IP]</a:t>
            </a:r>
            <a:endParaRPr lang="en-US" dirty="0"/>
          </a:p>
          <a:p>
            <a:pPr fontAlgn="ctr" algn="l" lvl="1" marL="482600" indent="-241300">
              <a:lnSpc>
                <a:spcPts val="1847"/>
              </a:lnSpc>
              <a:spcBef>
                <a:spcPts val="995"/>
              </a:spcBef>
              <a:buClr>
                <a:srgbClr val="ffffff"/>
              </a:buClr>
              <a:buSzPct val="120000"/>
              <a:buChar char="•"/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Protocol:</a:t>
            </a:r>
            <a:pPr fontAlgn="ctr" algn="l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[Parsed Protocol]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3124200" y="6376690"/>
            <a:ext cx="5943600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The Core Objective: Moving from raw text to structured insight.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6000" y="0"/>
            <a:ext cx="6096000" cy="613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3" name="Image 0" descr="A funnel merging multiple distinct data streams into a single unified flow">    </p:cNvPr>
          <p:cNvPicPr>
            <a:picLocks noChangeAspect="1"/>
          </p:cNvPicPr>
          <p:nvPr/>
        </p:nvPicPr>
        <p:blipFill>
          <a:blip r:embed="rId1"/>
          <a:srcRect l="311" r="311" t="0" b="0"/>
          <a:stretch/>
        </p:blipFill>
        <p:spPr>
          <a:xfrm>
            <a:off x="6096000" y="0"/>
            <a:ext cx="6096000" cy="61341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6250" y="591443"/>
            <a:ext cx="5372100" cy="2083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642"/>
              </a:lnSpc>
            </a:pPr>
            <a:r>
              <a:rPr lang="en-US" sz="1425" spc="-85" kern="0" dirty="0">
                <a:solidFill>
                  <a:srgbClr val="22AAEE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Data Standardization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76250" y="1027509"/>
            <a:ext cx="5372100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104"/>
              </a:lnSpc>
              <a:spcBef>
                <a:spcPts val="1758"/>
              </a:spcBef>
            </a:pPr>
            <a:r>
              <a:rPr lang="en-US" sz="3563" spc="-214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What is Normalization?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76250" y="1691134"/>
            <a:ext cx="5372100" cy="2500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970"/>
              </a:lnSpc>
              <a:spcBef>
                <a:spcPts val="1100"/>
              </a:spcBef>
            </a:pPr>
            <a:r>
              <a:rPr lang="en-US" sz="1710" spc="-103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Definition &amp; Objective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76250" y="2158603"/>
            <a:ext cx="5554206" cy="113898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806"/>
              </a:lnSpc>
              <a:spcBef>
                <a:spcPts val="1679"/>
              </a:spcBef>
              <a:buClr>
                <a:srgbClr val="22aaee"/>
              </a:buClr>
              <a:buSzPct val="120000"/>
              <a:buChar char="•"/>
            </a:pPr>
            <a:r>
              <a:rPr lang="en-US" sz="1567" spc="-94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Definition:</a:t>
            </a:r>
            <a:pPr fontAlgn="ctr" algn="l">
              <a:lnSpc>
                <a:spcPts val="1806"/>
              </a:lnSpc>
            </a:pPr>
            <a:r>
              <a:rPr lang="en-US" sz="1567" spc="-94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 The systematic process of mapping diverse</a:t>
            </a:r>
            <a:br>
              <a:rPr lang="en-US" sz="1567" spc="-94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567" spc="-94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vendor fields into a single, unified, and consistent schema.</a:t>
            </a:r>
            <a:endParaRPr lang="en-US" dirty="0"/>
          </a:p>
          <a:p>
            <a:pPr fontAlgn="ctr" algn="l" marL="241300" indent="-241300">
              <a:lnSpc>
                <a:spcPts val="1806"/>
              </a:lnSpc>
              <a:spcBef>
                <a:spcPts val="1710"/>
              </a:spcBef>
              <a:buClr>
                <a:srgbClr val="22aaee"/>
              </a:buClr>
              <a:buSzPct val="120000"/>
              <a:buChar char="•"/>
            </a:pPr>
            <a:r>
              <a:rPr lang="en-US" sz="1567" spc="-94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Core Objective:</a:t>
            </a:r>
            <a:pPr fontAlgn="ctr" algn="l">
              <a:lnSpc>
                <a:spcPts val="1806"/>
              </a:lnSpc>
            </a:pPr>
            <a:r>
              <a:rPr lang="en-US" sz="1567" spc="-94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 Eliminating ambiguity in data representation</a:t>
            </a:r>
            <a:br>
              <a:rPr lang="en-US" sz="1567" spc="-94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567" spc="-94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to enable seamless analysis and correlation.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76250" y="3497312"/>
            <a:ext cx="5372100" cy="2500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970"/>
              </a:lnSpc>
              <a:spcBef>
                <a:spcPts val="1542"/>
              </a:spcBef>
            </a:pPr>
            <a:r>
              <a:rPr lang="en-US" sz="1710" spc="-103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Practical Example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476250" y="3964781"/>
            <a:ext cx="5372100" cy="15821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806"/>
              </a:lnSpc>
              <a:spcBef>
                <a:spcPts val="1679"/>
              </a:spcBef>
              <a:buClr>
                <a:srgbClr val="22aaee"/>
              </a:buClr>
              <a:buSzPct val="120000"/>
              <a:buChar char="•"/>
            </a:pPr>
            <a:r>
              <a:rPr lang="en-US" sz="1567" spc="-94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Vendor A: uses 'src_ip'</a:t>
            </a:r>
            <a:endParaRPr lang="en-US" dirty="0"/>
          </a:p>
          <a:p>
            <a:pPr fontAlgn="ctr" algn="l" marL="241300" indent="-241300">
              <a:lnSpc>
                <a:spcPts val="1806"/>
              </a:lnSpc>
              <a:spcBef>
                <a:spcPts val="1710"/>
              </a:spcBef>
              <a:buClr>
                <a:srgbClr val="22aaee"/>
              </a:buClr>
              <a:buSzPct val="120000"/>
              <a:buChar char="•"/>
            </a:pPr>
            <a:r>
              <a:rPr lang="en-US" sz="1567" spc="-94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Vendor B: uses 'sourceAddress'</a:t>
            </a:r>
            <a:endParaRPr lang="en-US" dirty="0"/>
          </a:p>
          <a:p>
            <a:pPr fontAlgn="ctr" algn="l" marL="241300" indent="-241300">
              <a:lnSpc>
                <a:spcPts val="1806"/>
              </a:lnSpc>
              <a:spcBef>
                <a:spcPts val="1710"/>
              </a:spcBef>
              <a:buClr>
                <a:srgbClr val="22aaee"/>
              </a:buClr>
              <a:buSzPct val="120000"/>
              <a:buChar char="•"/>
            </a:pPr>
            <a:r>
              <a:rPr lang="en-US" sz="1567" spc="-94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Vendor C: uses 'client.ip'</a:t>
            </a:r>
            <a:endParaRPr lang="en-US" dirty="0"/>
          </a:p>
          <a:p>
            <a:pPr fontAlgn="ctr" algn="l" marL="241300" indent="-241300">
              <a:lnSpc>
                <a:spcPts val="1806"/>
              </a:lnSpc>
              <a:spcBef>
                <a:spcPts val="1710"/>
              </a:spcBef>
              <a:buClr>
                <a:srgbClr val="22aaee"/>
              </a:buClr>
              <a:buSzPct val="120000"/>
              <a:buChar char="•"/>
            </a:pPr>
            <a:r>
              <a:rPr lang="en-US" sz="1567" spc="-94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Standardized Schema:</a:t>
            </a:r>
            <a:pPr fontAlgn="ctr" algn="l">
              <a:lnSpc>
                <a:spcPts val="1806"/>
              </a:lnSpc>
            </a:pPr>
            <a:r>
              <a:rPr lang="en-US" sz="1567" spc="-94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 All map to 'source_ip'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890588" y="6376690"/>
            <a:ext cx="10410825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How do we ensure that activity is described consistently across all platforms to enable effective security monitoring?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Raw vs. Parsed vs. Normalized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Lifecycle of a Log Event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43075"/>
            <a:ext cx="3683000" cy="6937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1793875" y="1858963"/>
            <a:ext cx="1047750" cy="466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672"/>
              </a:lnSpc>
            </a:pPr>
            <a:r>
              <a:rPr lang="en-US" sz="3188" spc="-19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Raw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476250" y="2532063"/>
            <a:ext cx="3683000" cy="2666206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7" name="Image 0" descr="A chaotic tangle of disorganized text strings and messy log data.">    </p:cNvPr>
          <p:cNvPicPr>
            <a:picLocks noChangeAspect="1"/>
          </p:cNvPicPr>
          <p:nvPr/>
        </p:nvPicPr>
        <p:blipFill>
          <a:blip r:embed="rId1"/>
          <a:srcRect l="0" r="0" t="13804" b="13804"/>
          <a:stretch/>
        </p:blipFill>
        <p:spPr>
          <a:xfrm>
            <a:off x="476250" y="2532063"/>
            <a:ext cx="3683000" cy="2666206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76250" y="5293519"/>
            <a:ext cx="3683000" cy="108823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482089" y="5523161"/>
            <a:ext cx="3671322" cy="62507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642"/>
              </a:lnSpc>
            </a:pPr>
            <a:r>
              <a:rPr lang="en-US" sz="1200" spc="-24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Unstructured, vendor-specific output containing</a:t>
            </a:r>
            <a:br>
              <a:rPr lang="en-US" sz="1200" spc="-24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00" spc="-24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noise, raw headers, and inconsistent delimiters.</a:t>
            </a:r>
            <a:br>
              <a:rPr lang="en-US" sz="1200" spc="-24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00" spc="-24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Difficult to query or correlate at scale.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4254500" y="1743075"/>
            <a:ext cx="3683000" cy="6937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5362575" y="1858963"/>
            <a:ext cx="1466850" cy="466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672"/>
              </a:lnSpc>
            </a:pPr>
            <a:r>
              <a:rPr lang="en-US" sz="3188" spc="-19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Parsed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4254500" y="2532063"/>
            <a:ext cx="3683000" cy="2666206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13" name="Image 1" descr="A structured list of isolated data fields being extracted from a raw block of text.">    </p:cNvPr>
          <p:cNvPicPr>
            <a:picLocks noChangeAspect="1"/>
          </p:cNvPicPr>
          <p:nvPr/>
        </p:nvPicPr>
        <p:blipFill>
          <a:blip r:embed="rId2"/>
          <a:srcRect l="0" r="0" t="13804" b="13804"/>
          <a:stretch/>
        </p:blipFill>
        <p:spPr>
          <a:xfrm>
            <a:off x="4254500" y="2532063"/>
            <a:ext cx="3683000" cy="2666206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4254500" y="5293519"/>
            <a:ext cx="3683000" cy="108823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4281071" y="5483870"/>
            <a:ext cx="3629858" cy="70321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Key-value pairs extracted from raw strings</a:t>
            </a:r>
            <a:b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using regex or patterns. Maintains original,</a:t>
            </a:r>
            <a:b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vendor-specific field names.</a:t>
            </a:r>
            <a:endParaRPr lang="en-US" dirty="0"/>
          </a:p>
        </p:txBody>
      </p:sp>
      <p:sp>
        <p:nvSpPr>
          <p:cNvPr id="16" name="Shape 12"/>
          <p:cNvSpPr/>
          <p:nvPr/>
        </p:nvSpPr>
        <p:spPr>
          <a:xfrm>
            <a:off x="8032750" y="1743075"/>
            <a:ext cx="3683000" cy="6937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7" name="Text 13"/>
          <p:cNvSpPr/>
          <p:nvPr/>
        </p:nvSpPr>
        <p:spPr>
          <a:xfrm>
            <a:off x="8744719" y="1858963"/>
            <a:ext cx="2259062" cy="466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672"/>
              </a:lnSpc>
            </a:pPr>
            <a:r>
              <a:rPr lang="en-US" sz="3188" spc="-19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Normalized</a:t>
            </a:r>
            <a:endParaRPr lang="en-US" dirty="0"/>
          </a:p>
        </p:txBody>
      </p:sp>
      <p:sp>
        <p:nvSpPr>
          <p:cNvPr id="18" name="Shape 14"/>
          <p:cNvSpPr/>
          <p:nvPr/>
        </p:nvSpPr>
        <p:spPr>
          <a:xfrm>
            <a:off x="8032750" y="2532063"/>
            <a:ext cx="3683000" cy="2666206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19" name="Image 2" descr="Clean, organized rows and columns of uniform data in a dashboard format.">    </p:cNvPr>
          <p:cNvPicPr>
            <a:picLocks noChangeAspect="1"/>
          </p:cNvPicPr>
          <p:nvPr/>
        </p:nvPicPr>
        <p:blipFill>
          <a:blip r:embed="rId3"/>
          <a:srcRect l="0" r="0" t="13804" b="13804"/>
          <a:stretch/>
        </p:blipFill>
        <p:spPr>
          <a:xfrm>
            <a:off x="8032750" y="2532063"/>
            <a:ext cx="3683000" cy="2666206"/>
          </a:xfrm>
          <a:prstGeom prst="rect">
            <a:avLst/>
          </a:prstGeom>
        </p:spPr>
      </p:pic>
      <p:sp>
        <p:nvSpPr>
          <p:cNvPr id="20" name="Shape 15"/>
          <p:cNvSpPr/>
          <p:nvPr/>
        </p:nvSpPr>
        <p:spPr>
          <a:xfrm>
            <a:off x="8032750" y="5293519"/>
            <a:ext cx="3683000" cy="108823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21" name="Text 16"/>
          <p:cNvSpPr/>
          <p:nvPr/>
        </p:nvSpPr>
        <p:spPr>
          <a:xfrm>
            <a:off x="7976171" y="5505896"/>
            <a:ext cx="3796159" cy="66436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744"/>
              </a:lnSpc>
            </a:pP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Standardized against common schemas like</a:t>
            </a:r>
            <a:b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ECS or OCSF. Features consistent field naming</a:t>
            </a:r>
            <a:b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data types for cross-platform analytics.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Realistic SOC Scenario: The Normalization Challenge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Overcoming Identity Fragmentation through Unified Correlation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52500" y="2449413"/>
            <a:ext cx="5348734" cy="251147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The Problem: Identity Fragmentation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Logs from Windows Endpoints, Cloud Environments,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VPN Gateways utilize disparate formats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nomenclature, preventing manual correlation.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The Solution: Cross-Platform Correlation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Standardize logs into a Common Information Model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(CIM) and map disparate identifiers (SID, Email, IP) to a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single 'User Object'.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286500" y="2449413"/>
            <a:ext cx="5358854" cy="86201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Advanced Detection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Enable detection rules that evaluate sequences of events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across platforms rather than isolated log entries.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7" name="Text 5"/>
          <p:cNvSpPr/>
          <p:nvPr/>
        </p:nvSpPr>
        <p:spPr>
          <a:xfrm>
            <a:off x="1928813" y="6376690"/>
            <a:ext cx="8334375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Outcome: Real-time identification of cross-platform credential abuse and lateral movement.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What Can Go Wrong?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Key failure points in system integration and data processing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43075"/>
            <a:ext cx="4476750" cy="46386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5" name="Image 0" descr="a warning triangle icon">    </p:cNvPr>
          <p:cNvPicPr>
            <a:picLocks noChangeAspect="1"/>
          </p:cNvPicPr>
          <p:nvPr/>
        </p:nvPicPr>
        <p:blipFill>
          <a:blip r:embed="rId1"/>
          <a:srcRect l="1745" r="1745" t="0" b="0"/>
          <a:stretch/>
        </p:blipFill>
        <p:spPr>
          <a:xfrm>
            <a:off x="476250" y="1743075"/>
            <a:ext cx="4476750" cy="46386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29250" y="2377976"/>
            <a:ext cx="3190875" cy="33791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API Permission Issues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Insufficient scope or incorrectly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configured access rights.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Expired Tokens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Authentication failure due to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stale or invalid session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credentials.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Parser Mismatches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Incompatibility between data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structures and ingestion logic.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715375" y="2377976"/>
            <a:ext cx="3190875" cy="279662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Truncated Events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Data loss during transmission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resulting in partial or incomplete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logs.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Inconsistent Time-</a:t>
            </a:r>
            <a:b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stamping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Synchronization errors affecting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chronological integrity of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data.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39ce5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2026-08-05T23:48:44Z</dcterms:created>
  <dcterms:modified xsi:type="dcterms:W3CDTF">2026-08-05T23:48:44Z</dcterms:modified>
</cp:coreProperties>
</file>