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image" Target="../media/image--2ea0ea5e1.png"/><Relationship Id="rId3" Type="http://schemas.openxmlformats.org/officeDocument/2006/relationships/image" Target="../media/image-7a833fe1.png"/><Relationship Id="rId4" Type="http://schemas.openxmlformats.org/officeDocument/2006/relationships/image" Target="../media/image-234b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-7605a39e2.png"/><Relationship Id="rId3" Type="http://schemas.openxmlformats.org/officeDocument/2006/relationships/image" Target="../media/image--67a2d61e1.png"/><Relationship Id="rId4" Type="http://schemas.openxmlformats.org/officeDocument/2006/relationships/image" Target="../media/image-12f80ca1.png"/><Relationship Id="rId5" Type="http://schemas.openxmlformats.org/officeDocument/2006/relationships/image" Target="../media/image--27987a1e1.png"/><Relationship Id="rId6" Type="http://schemas.openxmlformats.org/officeDocument/2006/relationships/image" Target="../media/image--6ff230de1.png"/><Relationship Id="rId7" Type="http://schemas.openxmlformats.org/officeDocument/2006/relationships/image" Target="../media/image-4f4007e1.png"/><Relationship Id="rId8" Type="http://schemas.openxmlformats.org/officeDocument/2006/relationships/image" Target="../media/image--1b994ade1.png"/><Relationship Id="rId9" Type="http://schemas.openxmlformats.org/officeDocument/2006/relationships/image" Target="../media/image--6f2d0e1e2.png"/><Relationship Id="rId10" Type="http://schemas.openxmlformats.org/officeDocument/2006/relationships/image" Target="../media/image--152579e1.png"/><Relationship Id="rId11" Type="http://schemas.openxmlformats.org/officeDocument/2006/relationships/image" Target="../media/image-61fd3da1.png"/><Relationship Id="rId12" Type="http://schemas.openxmlformats.org/officeDocument/2006/relationships/image" Target="../media/image--2b8308de1.png"/><Relationship Id="rId13" Type="http://schemas.openxmlformats.org/officeDocument/2006/relationships/image" Target="../media/image-60cf70a1.png"/><Relationship Id="rId14" Type="http://schemas.openxmlformats.org/officeDocument/2006/relationships/image" Target="../media/image--530c865e1.png"/><Relationship Id="rId15" Type="http://schemas.openxmlformats.org/officeDocument/2006/relationships/image" Target="../media/image--2512495e2.png"/><Relationship Id="rId16" Type="http://schemas.openxmlformats.org/officeDocument/2006/relationships/image" Target="../media/image--cfaadde2.png"/><Relationship Id="rId17" Type="http://schemas.openxmlformats.org/officeDocument/2006/relationships/image" Target="../media/image--1dc5bf9e2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-11e503de1.png"/><Relationship Id="rId3" Type="http://schemas.openxmlformats.org/officeDocument/2006/relationships/image" Target="../media/image-43b1.png"/><Relationship Id="rId4" Type="http://schemas.openxmlformats.org/officeDocument/2006/relationships/image" Target="../media/image--26a2ba5e1.png"/><Relationship Id="rId5" Type="http://schemas.openxmlformats.org/officeDocument/2006/relationships/image" Target="../media/image--49829f1e1.png"/><Relationship Id="rId6" Type="http://schemas.openxmlformats.org/officeDocument/2006/relationships/image" Target="../media/image-7cc4af1.png"/><Relationship Id="rId7" Type="http://schemas.openxmlformats.org/officeDocument/2006/relationships/image" Target="../media/image--552e585e1.png"/><Relationship Id="rId8" Type="http://schemas.openxmlformats.org/officeDocument/2006/relationships/image" Target="../media/image-234b2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image" Target="../media/image--6dc7909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image" Target="../media/image--54c98fde1.png"/><Relationship Id="rId3" Type="http://schemas.openxmlformats.org/officeDocument/2006/relationships/image" Target="../media/image-0eee1.png"/><Relationship Id="rId4" Type="http://schemas.openxmlformats.org/officeDocument/2006/relationships/image" Target="../media/image--391f249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6f2d0e1e1.png"/><Relationship Id="rId4" Type="http://schemas.openxmlformats.org/officeDocument/2006/relationships/image" Target="../media/image--45cb439e1.png"/><Relationship Id="rId5" Type="http://schemas.openxmlformats.org/officeDocument/2006/relationships/image" Target="../media/image--2512495e1.png"/><Relationship Id="rId6" Type="http://schemas.openxmlformats.org/officeDocument/2006/relationships/image" Target="../media/image-6cf740a1.png"/><Relationship Id="rId7" Type="http://schemas.openxmlformats.org/officeDocument/2006/relationships/image" Target="../media/image--1dc5bf9e1.png"/><Relationship Id="rId8" Type="http://schemas.openxmlformats.org/officeDocument/2006/relationships/image" Target="../media/image--cfaadde1.png"/><Relationship Id="rId9" Type="http://schemas.openxmlformats.org/officeDocument/2006/relationships/image" Target="../media/image-2c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image" Target="../media/image-43a6c1.png"/><Relationship Id="rId3" Type="http://schemas.openxmlformats.org/officeDocument/2006/relationships/image" Target="../media/image--614b82de1.png"/><Relationship Id="rId4" Type="http://schemas.openxmlformats.org/officeDocument/2006/relationships/image" Target="../media/image--7dc74f5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-729bede1.png"/><Relationship Id="rId3" Type="http://schemas.openxmlformats.org/officeDocument/2006/relationships/image" Target="../media/image--7421d8de1.png"/><Relationship Id="rId4" Type="http://schemas.openxmlformats.org/officeDocument/2006/relationships/image" Target="../media/image--4d75b41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1070521"/>
            <a:ext cx="5391150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THREAT ANALYSIS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1466552"/>
            <a:ext cx="4774734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  <a:spcBef>
                <a:spcPts val="1650"/>
              </a:spcBef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Cloud Resource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Compromise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76250" y="2907060"/>
            <a:ext cx="5645854" cy="28930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80"/>
              </a:lnSpc>
              <a:spcBef>
                <a:spcPts val="1240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THREAT LANDSCAPE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CLOUD ENVIRONMENTS ARE PRONE TO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EXPLOITATION VIA MISCONFIGURED VMS, CONTAINER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VULNERABILITIES, AND EXPOSED STORAGE BUCKETS.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ATTACK VECTOR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IDENTIFICATION OF A COMPROMISED NODE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ACTING AS A BEACHHEAD WITHIN THE INFRASTRUCTURE.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INDICATOR OF COMPROMISE (IOC)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UNAUTHORIZED EGRESS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TRAFFIC COMMUNICATING WITH KNOWN OR SUSPICIOUS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EXTERNAL IP ADDRESSES.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SECURITY IMPLICATIONS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 POTENTIAL FOR DATA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EXFILTRATION, LATERAL MOVEMENT, AND PERSISTENCE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WITHIN THE CLOUD ENVIRONMENT.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9906893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Scenario: Automated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Infrastructure Breach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Incident Overview and Remediation Workflow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143250"/>
            <a:ext cx="36195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640038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INDICATORS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952726"/>
            <a:ext cx="336679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Symptoms include 100% CPU spikes,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/tmp processes, rogue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SSH keys, and suspicious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beaconing across golden-image VMs.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7860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2ea0ea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464" y="2975819"/>
            <a:ext cx="295275" cy="3333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3143250"/>
            <a:ext cx="3619500" cy="19764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640038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ROOT CAUSE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952726"/>
            <a:ext cx="3396704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Evidence points to a breach within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golden image repository or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automated deployment pipeline.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7860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7a833f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081" y="2996747"/>
            <a:ext cx="409575" cy="2952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3143250"/>
            <a:ext cx="36195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640038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REMEDIATION WORKFLOW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3952726"/>
            <a:ext cx="3395365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Execute a four-step recovery process: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Isolate assets, preserve forensic data,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rotate credentials, and rebuild from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verified source.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7860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234b66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685" y="2975818"/>
            <a:ext cx="285750" cy="3429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2543175" y="6214914"/>
            <a:ext cx="71056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IMMEDIATE QUARANTINE AND INFRASTRUCTURE REDEPLOYMENT ARE CRITICAL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TO NEUTRALIZING THE THREAT AND PREVENTING LATERAL MOVEMENT.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Cloud Resource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structured workflow for investigating and securing cloud assets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38450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372445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 RESOURCE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2051596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Pinpoint the target cloud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asset.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67a2d6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679" y="2740781"/>
            <a:ext cx="276225" cy="200025"/>
          </a:xfrm>
          <a:prstGeom prst="rect">
            <a:avLst/>
          </a:prstGeom>
        </p:spPr>
      </p:pic>
      <p:pic>
        <p:nvPicPr>
          <p:cNvPr id="10" name="Image 3" descr="12f80c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838450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372445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VERIFY ROLE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2051596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Confirm existing IAM roles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permissions.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F5A"/>
            </a:solidFill>
            <a:prstDash val="solid"/>
            <a:miter lim="800000"/>
          </a:ln>
        </p:spPr>
      </p:sp>
      <p:pic>
        <p:nvPicPr>
          <p:cNvPr id="14" name="Image 4" descr="-27987a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999" y="2726828"/>
            <a:ext cx="190500" cy="228600"/>
          </a:xfrm>
          <a:prstGeom prst="rect">
            <a:avLst/>
          </a:prstGeom>
        </p:spPr>
      </p:pic>
      <p:pic>
        <p:nvPicPr>
          <p:cNvPr id="15" name="Image 5" descr="-6ff230d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838450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372445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REVIEW ACTIVITY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2051596"/>
            <a:ext cx="2696617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Inspect process, network,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file-level logs for anomalies.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94F"/>
            </a:solidFill>
            <a:prstDash val="solid"/>
            <a:miter lim="800000"/>
          </a:ln>
        </p:spPr>
      </p:sp>
      <p:pic>
        <p:nvPicPr>
          <p:cNvPr id="19" name="Image 6" descr="4f4007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8991" y="2735202"/>
            <a:ext cx="161925" cy="209550"/>
          </a:xfrm>
          <a:prstGeom prst="rect">
            <a:avLst/>
          </a:prstGeom>
        </p:spPr>
      </p:pic>
      <p:pic>
        <p:nvPicPr>
          <p:cNvPr id="20" name="Image 7" descr="-1b994a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838450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372445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CREDENTIALS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2051596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for newly created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modified access keys.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6003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344"/>
            </a:solidFill>
            <a:prstDash val="solid"/>
            <a:miter lim="800000"/>
          </a:ln>
        </p:spPr>
      </p:sp>
      <p:pic>
        <p:nvPicPr>
          <p:cNvPr id="24" name="Image 8" descr="-6f2d0e1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80774" y="2732412"/>
            <a:ext cx="123825" cy="219075"/>
          </a:xfrm>
          <a:prstGeom prst="rect">
            <a:avLst/>
          </a:prstGeom>
        </p:spPr>
      </p:pic>
      <p:pic>
        <p:nvPicPr>
          <p:cNvPr id="25" name="Image 9" descr="-152579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124325"/>
            <a:ext cx="2952750" cy="1190625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80962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API &amp; UTILIZATION</a:t>
            </a:r>
            <a:endParaRPr lang="en-US" dirty="0"/>
          </a:p>
        </p:txBody>
      </p:sp>
      <p:sp>
        <p:nvSpPr>
          <p:cNvPr id="27" name="Text 15"/>
          <p:cNvSpPr/>
          <p:nvPr/>
        </p:nvSpPr>
        <p:spPr>
          <a:xfrm>
            <a:off x="762000" y="5642521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API logs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resource usage patterns.</a:t>
            </a:r>
            <a:endParaRPr lang="en-US" dirty="0"/>
          </a:p>
        </p:txBody>
      </p:sp>
      <p:sp>
        <p:nvSpPr>
          <p:cNvPr id="28" name="Shape 16"/>
          <p:cNvSpPr/>
          <p:nvPr/>
        </p:nvSpPr>
        <p:spPr>
          <a:xfrm>
            <a:off x="171450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E3A"/>
            </a:solidFill>
            <a:prstDash val="solid"/>
            <a:miter lim="800000"/>
          </a:ln>
        </p:spPr>
      </p:sp>
      <p:pic>
        <p:nvPicPr>
          <p:cNvPr id="29" name="Image 10" descr="61fd3da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3795" y="5208910"/>
            <a:ext cx="219075" cy="219075"/>
          </a:xfrm>
          <a:prstGeom prst="rect">
            <a:avLst/>
          </a:prstGeom>
        </p:spPr>
      </p:pic>
      <p:pic>
        <p:nvPicPr>
          <p:cNvPr id="30" name="Image 11" descr="-2b8308d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4124325"/>
            <a:ext cx="2952750" cy="1190625"/>
          </a:xfrm>
          <a:prstGeom prst="rect">
            <a:avLst/>
          </a:prstGeom>
        </p:spPr>
      </p:pic>
      <p:sp>
        <p:nvSpPr>
          <p:cNvPr id="31" name="Text 17"/>
          <p:cNvSpPr/>
          <p:nvPr/>
        </p:nvSpPr>
        <p:spPr>
          <a:xfrm>
            <a:off x="357187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SCAN IMAGES</a:t>
            </a:r>
            <a:endParaRPr lang="en-US" dirty="0"/>
          </a:p>
        </p:txBody>
      </p:sp>
      <p:sp>
        <p:nvSpPr>
          <p:cNvPr id="32" name="Text 18"/>
          <p:cNvSpPr/>
          <p:nvPr/>
        </p:nvSpPr>
        <p:spPr>
          <a:xfrm>
            <a:off x="3524250" y="5642521"/>
            <a:ext cx="2696914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Examine shared container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VM images for vulnerabilities.</a:t>
            </a:r>
            <a:endParaRPr lang="en-US" dirty="0"/>
          </a:p>
        </p:txBody>
      </p:sp>
      <p:sp>
        <p:nvSpPr>
          <p:cNvPr id="33" name="Shape 19"/>
          <p:cNvSpPr/>
          <p:nvPr/>
        </p:nvSpPr>
        <p:spPr>
          <a:xfrm>
            <a:off x="447675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82F"/>
            </a:solidFill>
            <a:prstDash val="solid"/>
            <a:miter lim="800000"/>
          </a:ln>
        </p:spPr>
      </p:sp>
      <p:pic>
        <p:nvPicPr>
          <p:cNvPr id="34" name="Image 12" descr="60cf70a2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4415" y="5225654"/>
            <a:ext cx="200025" cy="180975"/>
          </a:xfrm>
          <a:prstGeom prst="rect">
            <a:avLst/>
          </a:prstGeom>
        </p:spPr>
      </p:pic>
      <p:pic>
        <p:nvPicPr>
          <p:cNvPr id="35" name="Image 13" descr="-530c865e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0750" y="4124325"/>
            <a:ext cx="2952750" cy="1190625"/>
          </a:xfrm>
          <a:prstGeom prst="rect">
            <a:avLst/>
          </a:prstGeom>
        </p:spPr>
      </p:pic>
      <p:sp>
        <p:nvSpPr>
          <p:cNvPr id="36" name="Text 20"/>
          <p:cNvSpPr/>
          <p:nvPr/>
        </p:nvSpPr>
        <p:spPr>
          <a:xfrm>
            <a:off x="633412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ISOLATE &amp; ROTATE</a:t>
            </a:r>
            <a:endParaRPr lang="en-US" dirty="0"/>
          </a:p>
        </p:txBody>
      </p:sp>
      <p:sp>
        <p:nvSpPr>
          <p:cNvPr id="37" name="Text 21"/>
          <p:cNvSpPr/>
          <p:nvPr/>
        </p:nvSpPr>
        <p:spPr>
          <a:xfrm>
            <a:off x="6286500" y="5642521"/>
            <a:ext cx="2638723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Quarantine the resource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rotate all associated secrets.</a:t>
            </a:r>
            <a:endParaRPr lang="en-US" dirty="0"/>
          </a:p>
        </p:txBody>
      </p:sp>
      <p:sp>
        <p:nvSpPr>
          <p:cNvPr id="38" name="Shape 22"/>
          <p:cNvSpPr/>
          <p:nvPr/>
        </p:nvSpPr>
        <p:spPr>
          <a:xfrm>
            <a:off x="723900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324"/>
            </a:solidFill>
            <a:prstDash val="solid"/>
            <a:miter lim="800000"/>
          </a:ln>
        </p:spPr>
      </p:sp>
      <p:pic>
        <p:nvPicPr>
          <p:cNvPr id="39" name="Image 14" descr="-2512495e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93410" y="5200538"/>
            <a:ext cx="171450" cy="228600"/>
          </a:xfrm>
          <a:prstGeom prst="rect">
            <a:avLst/>
          </a:prstGeom>
        </p:spPr>
      </p:pic>
      <p:pic>
        <p:nvPicPr>
          <p:cNvPr id="40" name="Image 15" descr="-cfaadde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63000" y="4124325"/>
            <a:ext cx="2952750" cy="1190625"/>
          </a:xfrm>
          <a:prstGeom prst="rect">
            <a:avLst/>
          </a:prstGeom>
        </p:spPr>
      </p:pic>
      <p:sp>
        <p:nvSpPr>
          <p:cNvPr id="41" name="Text 23"/>
          <p:cNvSpPr/>
          <p:nvPr/>
        </p:nvSpPr>
        <p:spPr>
          <a:xfrm>
            <a:off x="9096375" y="4658320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REBUILD</a:t>
            </a:r>
            <a:endParaRPr lang="en-US" dirty="0"/>
          </a:p>
        </p:txBody>
      </p:sp>
      <p:sp>
        <p:nvSpPr>
          <p:cNvPr id="42" name="Text 24"/>
          <p:cNvSpPr/>
          <p:nvPr/>
        </p:nvSpPr>
        <p:spPr>
          <a:xfrm>
            <a:off x="9048750" y="5642521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Restore services from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known-trusted state.</a:t>
            </a:r>
            <a:endParaRPr lang="en-US" dirty="0"/>
          </a:p>
        </p:txBody>
      </p:sp>
      <p:sp>
        <p:nvSpPr>
          <p:cNvPr id="43" name="Shape 25"/>
          <p:cNvSpPr/>
          <p:nvPr/>
        </p:nvSpPr>
        <p:spPr>
          <a:xfrm>
            <a:off x="10001250" y="5076825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44" name="Image 16" descr="-1dc5bf9e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64026" y="5203328"/>
            <a:ext cx="15240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Correlate Telemetry: Identity + Config + Network + Workload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2667000" cy="19002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0686"/>
            <a:ext cx="23812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WHICH RESOURCE?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911971"/>
            <a:ext cx="238125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the specific asset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involved in the event.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11e503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991" y="1986518"/>
            <a:ext cx="257175" cy="28575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128838"/>
            <a:ext cx="2667000" cy="1900238"/>
          </a:xfrm>
          <a:prstGeom prst="rect">
            <a:avLst/>
          </a:prstGeom>
          <a:solidFill>
            <a:srgbClr val="1A65A1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2630686"/>
            <a:ext cx="23812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CHANGED?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2911971"/>
            <a:ext cx="2381250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if configuration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drifts or unauthorized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modifications occurred.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34975"/>
            </a:solidFill>
            <a:prstDash val="solid"/>
            <a:miter lim="800000"/>
          </a:ln>
        </p:spPr>
      </p:sp>
      <p:pic>
        <p:nvPicPr>
          <p:cNvPr id="14" name="Image 2" descr="43b9252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633" y="1999079"/>
            <a:ext cx="352425" cy="25717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128838"/>
            <a:ext cx="2667000" cy="1900238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2630686"/>
            <a:ext cx="23812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EXECUTED?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2911971"/>
            <a:ext cx="2445693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processes, scripts, or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binaries run on the system.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9" name="Image 3" descr="-26a2ba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503" y="1957220"/>
            <a:ext cx="323850" cy="35242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128838"/>
            <a:ext cx="2667000" cy="19002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2630686"/>
            <a:ext cx="23812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WHERE DID IT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CONNECT?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125242"/>
            <a:ext cx="2403425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Map network communication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patterns and destinations.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24" name="Image 4" descr="-49829f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9930" y="1965593"/>
            <a:ext cx="285750" cy="32385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76250" y="4481513"/>
            <a:ext cx="3619500" cy="1900238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762000" y="4983361"/>
            <a:ext cx="33337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CREDENTIALS ARE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INVOLVED?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762000" y="5477917"/>
            <a:ext cx="3403402" cy="2096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the identity and access tokens used.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19288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29" name="Image 5" descr="7cc4af6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8098" y="4322454"/>
            <a:ext cx="180975" cy="32385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4286250" y="4481513"/>
            <a:ext cx="3619500" cy="1900238"/>
          </a:xfrm>
          <a:prstGeom prst="rect">
            <a:avLst/>
          </a:prstGeom>
          <a:solidFill>
            <a:srgbClr val="80BCC3">
              <a:alpha val="30000"/>
            </a:srgbClr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4572000" y="4983361"/>
            <a:ext cx="33337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ELSE SHARES THE SAME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IMAGE?</a:t>
            </a: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4572000" y="5477917"/>
            <a:ext cx="3419177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 scope of impact across containers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 VM templates.</a:t>
            </a:r>
            <a:endParaRPr lang="en-US" dirty="0"/>
          </a:p>
        </p:txBody>
      </p:sp>
      <p:sp>
        <p:nvSpPr>
          <p:cNvPr id="33" name="Shape 25"/>
          <p:cNvSpPr/>
          <p:nvPr/>
        </p:nvSpPr>
        <p:spPr>
          <a:xfrm>
            <a:off x="57388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DAAB3"/>
            </a:solidFill>
            <a:prstDash val="solid"/>
            <a:miter lim="800000"/>
          </a:ln>
        </p:spPr>
      </p:sp>
      <p:pic>
        <p:nvPicPr>
          <p:cNvPr id="34" name="Image 6" descr="-552e585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5310" y="4347569"/>
            <a:ext cx="304800" cy="266700"/>
          </a:xfrm>
          <a:prstGeom prst="rect">
            <a:avLst/>
          </a:prstGeom>
        </p:spPr>
      </p:pic>
      <p:sp>
        <p:nvSpPr>
          <p:cNvPr id="35" name="Shape 26"/>
          <p:cNvSpPr/>
          <p:nvPr/>
        </p:nvSpPr>
        <p:spPr>
          <a:xfrm>
            <a:off x="8096250" y="4481513"/>
            <a:ext cx="3619500" cy="19002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36" name="Text 27"/>
          <p:cNvSpPr/>
          <p:nvPr/>
        </p:nvSpPr>
        <p:spPr>
          <a:xfrm>
            <a:off x="8382000" y="4983361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CAN IT PERSIST?</a:t>
            </a:r>
            <a:endParaRPr lang="en-US" dirty="0"/>
          </a:p>
        </p:txBody>
      </p:sp>
      <p:sp>
        <p:nvSpPr>
          <p:cNvPr id="37" name="Text 28"/>
          <p:cNvSpPr/>
          <p:nvPr/>
        </p:nvSpPr>
        <p:spPr>
          <a:xfrm>
            <a:off x="8382000" y="5264646"/>
            <a:ext cx="3334494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Evaluate potential for long-term presence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re-entry vectors.</a:t>
            </a:r>
            <a:endParaRPr lang="en-US" dirty="0"/>
          </a:p>
        </p:txBody>
      </p:sp>
      <p:sp>
        <p:nvSpPr>
          <p:cNvPr id="38" name="Shape 29"/>
          <p:cNvSpPr/>
          <p:nvPr/>
        </p:nvSpPr>
        <p:spPr>
          <a:xfrm>
            <a:off x="95488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39" name="Image 7" descr="234b666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3685" y="4314080"/>
            <a:ext cx="285750" cy="342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Check: Incident Response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Addressing Anomalous VM Behavior and Persistence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461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security lock icon">    </p:cNvPr>
          <p:cNvPicPr>
            <a:picLocks noChangeAspect="1"/>
          </p:cNvPicPr>
          <p:nvPr/>
        </p:nvPicPr>
        <p:blipFill>
          <a:blip r:embed="rId2"/>
          <a:srcRect l="1446" r="1446" t="0" b="0"/>
          <a:stretch/>
        </p:blipFill>
        <p:spPr>
          <a:xfrm>
            <a:off x="476250" y="1771650"/>
            <a:ext cx="4476750" cy="46101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673251"/>
            <a:ext cx="6778823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ANOMALOUS VM BEHAVIOR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If a VM exhibits unknown processes and unexpected outbound traffic,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diagnose this as a Workload/Resource Compromise.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LIMITATIONS OF TERMINATION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Terminating an instance is insufficient as threats persist through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compromised images, injected SSH keys, or leaked IAM credentials.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ADDRESSING MULTI-SERVER ANOMALIES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When multiple servers show similar patterns, audit the shared base image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automated deployment pipeline for underlying systemic vulnerabilities.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and Strategic Mindset</a:t>
            </a:r>
            <a:endParaRPr lang="en-US" dirty="0"/>
          </a:p>
        </p:txBody>
      </p:sp>
      <p:pic>
        <p:nvPicPr>
          <p:cNvPr id="5" name="Image 1" descr="-54c98f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244" y="2550466"/>
            <a:ext cx="762000" cy="8953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2938" y="3807262"/>
            <a:ext cx="30956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DISTINGUISH VECTORS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550962" y="4106406"/>
            <a:ext cx="327957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Clearly differentiate between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 and resource-level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compromise.</a:t>
            </a:r>
            <a:endParaRPr lang="en-US" dirty="0"/>
          </a:p>
        </p:txBody>
      </p:sp>
      <p:pic>
        <p:nvPicPr>
          <p:cNvPr id="8" name="Image 2" descr="0eee04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218" y="2606276"/>
            <a:ext cx="1085850" cy="7905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276725" y="3807262"/>
            <a:ext cx="36385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VERIFY PROVENANCE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4159761" y="4106406"/>
            <a:ext cx="387247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Investigate the origin of the workload by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auditing images and deployment templates.</a:t>
            </a:r>
            <a:endParaRPr lang="en-US" dirty="0"/>
          </a:p>
        </p:txBody>
      </p:sp>
      <p:pic>
        <p:nvPicPr>
          <p:cNvPr id="11" name="Image 3" descr="-391f24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9411" y="2639769"/>
            <a:ext cx="800100" cy="6953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310563" y="3807262"/>
            <a:ext cx="3381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LOOK BEYOND THE INSTANCE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8204448" y="4106406"/>
            <a:ext cx="3593604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Recognize that persistence mechanisms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often reside in the orchestration layer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configuration scripts.</a:t>
            </a:r>
            <a:endParaRPr lang="en-US" dirty="0"/>
          </a:p>
        </p:txBody>
      </p:sp>
      <p:sp>
        <p:nvSpPr>
          <p:cNvPr id="14" name="Shape 8"/>
          <p:cNvSpPr/>
          <p:nvPr/>
        </p:nvSpPr>
        <p:spPr>
          <a:xfrm>
            <a:off x="0" y="5772150"/>
            <a:ext cx="12192000" cy="108585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5" name="Text 9"/>
          <p:cNvSpPr/>
          <p:nvPr/>
        </p:nvSpPr>
        <p:spPr>
          <a:xfrm>
            <a:off x="2786063" y="6014889"/>
            <a:ext cx="6619875" cy="6018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DON'T JUST ASK: 'IS THIS RESOURCE COMPROMISED?' INSTEAD, ASK: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'WHAT CREATED IT?', 'WHAT CONTROLS IT?', AND 'WHERE ELSE DOES THIS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EXIST?'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Cloud Resource Compromise?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exploitation of cloud-hosted workloads and services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344638"/>
            <a:ext cx="5238750" cy="257993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control, manipulation, or abuse of a cloud-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hosted workload, service, or resource.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COMPROMISED VMS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Exploiting OS vulnerabilities to gain system-level access.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MALICIOUS CONTAINERS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Deploying or tampering with container images to execute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processes.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344638"/>
            <a:ext cx="5238750" cy="13202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SERVERLESS FUNCTION ABUSE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function execution triggers for illicit operations.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HIJACKED APPLICATIONS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Manipulating application logic to bypass security controls.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028825" y="6214914"/>
            <a:ext cx="81343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DISTINCTION: IDENTITY COMPROMISE FOCUSES ON 'WHO' CONTROLS CREDENTIALS, WHILE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COMPROMISE FOCUSES ON 'WHAT' IS HAPPENING INSIDE THE CLOUD WORKLOAD.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Identity vs. Resource Compromise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two primary attack vectors in modern infrastructure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5572125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858575" y="1872258"/>
            <a:ext cx="4807476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Identity Compromise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2555875"/>
            <a:ext cx="5572125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8" name="Shape 5"/>
          <p:cNvSpPr/>
          <p:nvPr/>
        </p:nvSpPr>
        <p:spPr>
          <a:xfrm>
            <a:off x="476250" y="5300663"/>
            <a:ext cx="5572125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38150" y="5492502"/>
            <a:ext cx="564832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Focuses on users, API keys, and roles. Indicators include unusual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logins, geographical anomalies, and unauthorized privilege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escalation. Provides attackers with legitimate-looking access.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6143625" y="1771650"/>
            <a:ext cx="5572125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6326728" y="1872258"/>
            <a:ext cx="5205919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Resource Compromise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143625" y="2555875"/>
            <a:ext cx="5572125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3" name="Shape 10"/>
          <p:cNvSpPr/>
          <p:nvPr/>
        </p:nvSpPr>
        <p:spPr>
          <a:xfrm>
            <a:off x="6143625" y="5300663"/>
            <a:ext cx="5572125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4" name="Text 11"/>
          <p:cNvSpPr/>
          <p:nvPr/>
        </p:nvSpPr>
        <p:spPr>
          <a:xfrm>
            <a:off x="6119813" y="5509468"/>
            <a:ext cx="5619750" cy="66436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744"/>
              </a:lnSpc>
            </a:pPr>
            <a:r>
              <a:rPr lang="en-US" sz="1211" spc="36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Focuses on the workload (VMs, containers, databases). Indicators</a:t>
            </a:r>
            <a:br>
              <a:rPr lang="en-US" sz="1211" spc="36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11" spc="36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include unknown process execution, malicious files, and unexpected</a:t>
            </a:r>
            <a:br>
              <a:rPr lang="en-US" sz="1211" spc="36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11" spc="36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outbound network traffic. Enables direct data exfiltration.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Common Compromise Paths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Lifecycle of a Compromise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41997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192661"/>
            <a:ext cx="2571750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INITIAL ACCESS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969693"/>
            <a:ext cx="2636044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Establishing the first point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entry into the environment.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6f2d0e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024" y="2535958"/>
            <a:ext cx="123825" cy="219075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641997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192661"/>
            <a:ext cx="2286000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CONTROL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3969693"/>
            <a:ext cx="257532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Cementing a foothold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gaining command over local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resources.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-251249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160" y="2527585"/>
            <a:ext cx="171450" cy="2286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641997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08527" y="3192661"/>
            <a:ext cx="2337197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PERSISTENCE/EXECUTION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396969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Establishing long-term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and running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processes.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-1dc5bf9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777" y="2530375"/>
            <a:ext cx="152400" cy="228600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641997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192661"/>
            <a:ext cx="2286000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ABUSE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3969693"/>
            <a:ext cx="265598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Exploiting the environment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achieve final threat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objectives.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2c8977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1685" y="2530376"/>
            <a:ext cx="200025" cy="22860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1790700" y="6214914"/>
            <a:ext cx="86106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COMMON ATTACK VECTORS INCLUDE: EXPOSED MANAGEMENT SERVICES, UNPATCHED SOFTWARE,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STOLEN CLOUD CREDENTIALS, MISCONFIGURED SECRETS, AND SUPPLY-CHAIN ATTACKS.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Compromised Virtual Machines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Indicators and Investigative Strategy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69718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DETECTION INDICATORS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Signs include unauthorized processes, network anomalies,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disabled security agents, and C2 beaconing.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69718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INVESTIGATIVE STRATEGY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Utilize data correlation across logs, hybrid forensic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approaches, and proactive cloud-native monitoring.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Containers and Serverless Workloads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Indicators and Analyst Objectives</a:t>
            </a:r>
            <a:endParaRPr lang="en-US" dirty="0"/>
          </a:p>
        </p:txBody>
      </p:sp>
      <p:pic>
        <p:nvPicPr>
          <p:cNvPr id="5" name="Image 1" descr="43a6c7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429" y="2646607"/>
            <a:ext cx="876300" cy="8667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7341" y="3892272"/>
            <a:ext cx="3586817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CONTAINER SECURITY INDICATORS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363036" y="4191417"/>
            <a:ext cx="365542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Monitors for unexpected shell execution,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privileged access, and unapproved image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usage.</a:t>
            </a:r>
            <a:endParaRPr lang="en-US" dirty="0"/>
          </a:p>
        </p:txBody>
      </p:sp>
      <p:pic>
        <p:nvPicPr>
          <p:cNvPr id="8" name="Image 2" descr="-614b82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028" y="2735912"/>
            <a:ext cx="942975" cy="6858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248775" y="3892272"/>
            <a:ext cx="36944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SERVERLESS SECURITY INDICATORS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4226674" y="4191417"/>
            <a:ext cx="373865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Tracks altered deployment packages,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abnormal invocation volume, and changed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execution roles.</a:t>
            </a:r>
            <a:endParaRPr lang="en-US" dirty="0"/>
          </a:p>
        </p:txBody>
      </p:sp>
      <p:pic>
        <p:nvPicPr>
          <p:cNvPr id="11" name="Image 3" descr="-7dc74f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467" y="2691257"/>
            <a:ext cx="1085850" cy="79057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162925" y="3892272"/>
            <a:ext cx="36766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ANALYST GOALS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8044800" y="4191417"/>
            <a:ext cx="391290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 on tracking infrastructure drift,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monitoring runtime execution, and analyzing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 communication.</a:t>
            </a:r>
            <a:endParaRPr lang="en-US" dirty="0"/>
          </a:p>
        </p:txBody>
      </p:sp>
      <p:sp>
        <p:nvSpPr>
          <p:cNvPr id="14" name="Shape 8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5" name="Text 9"/>
          <p:cNvSpPr/>
          <p:nvPr/>
        </p:nvSpPr>
        <p:spPr>
          <a:xfrm>
            <a:off x="2566988" y="6214914"/>
            <a:ext cx="70580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GOAL: TRACK INFRASTRUCTURE DRIFT, MONITOR RUNTIME BEHAVIORAL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ANOMALIES, AND OBSERVE SERVICE-TO-SERVICE COMMUNICATION PATTERNS.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906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Storage and Data Resource Compromise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Critical Indicators of Compromise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5429250" y="1830288"/>
            <a:ext cx="6556772" cy="360655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MISCONFIGURATION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Public-access settings inadvertently enabled on sensitive buckets or blobs.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UNUSUAL DATA MOVEMENT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unauthorized, large-scale data exports or unexpected egress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patterns.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SNAPSHOT MANIPULATION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creation or sharing of storage snapshots as a method of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exfiltration.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 ANOMALIES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Database queries originating from unusual or non-production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environments.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085975" y="6214914"/>
            <a:ext cx="80200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ATTACKERS INCREASINGLY TARGET STORAGE RESOURCES DIRECTLY TO FACILITATE DATA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THEFT, OFTEN BYPASSING TRADITIONAL MALWARE-BASED DETECTION SYSTEMS ENTIRELY.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Resource Abuse and Cryptomining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indicators and understanding the business impact</a:t>
            </a:r>
            <a:endParaRPr lang="en-US" dirty="0"/>
          </a:p>
        </p:txBody>
      </p:sp>
      <p:pic>
        <p:nvPicPr>
          <p:cNvPr id="5" name="Image 1" descr="-729be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89" y="2749301"/>
            <a:ext cx="857250" cy="8572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47663" y="3983712"/>
            <a:ext cx="36861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PERFORMANCE SPIKES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27052" y="4282857"/>
            <a:ext cx="3927396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Sudden, unexplained surges in CPU and GPU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utilization across production environments.</a:t>
            </a:r>
            <a:endParaRPr lang="en-US" dirty="0"/>
          </a:p>
        </p:txBody>
      </p:sp>
      <p:pic>
        <p:nvPicPr>
          <p:cNvPr id="8" name="Image 2" descr="-7421d8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482" y="2738136"/>
            <a:ext cx="742950" cy="84772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243388" y="3983712"/>
            <a:ext cx="37052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GEOGRAPHIC ANOMALIES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4123611" y="4282857"/>
            <a:ext cx="3944779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Deployment of new resources in regions that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are outside of standard operational scope.</a:t>
            </a:r>
            <a:endParaRPr lang="en-US" dirty="0"/>
          </a:p>
        </p:txBody>
      </p:sp>
      <p:pic>
        <p:nvPicPr>
          <p:cNvPr id="11" name="Image 3" descr="-4d75b4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898" y="2749302"/>
            <a:ext cx="438150" cy="8858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239125" y="3983712"/>
            <a:ext cx="35242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FINANCIAL DISCREPANCIES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8127578" y="4282857"/>
            <a:ext cx="3747343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Unexpected and sharp increases in cloud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 costs that do not align with traffic.</a:t>
            </a:r>
            <a:endParaRPr lang="en-US" dirty="0"/>
          </a:p>
        </p:txBody>
      </p:sp>
      <p:sp>
        <p:nvSpPr>
          <p:cNvPr id="14" name="Shape 8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5" name="Text 9"/>
          <p:cNvSpPr/>
          <p:nvPr/>
        </p:nvSpPr>
        <p:spPr>
          <a:xfrm>
            <a:off x="1947863" y="6214914"/>
            <a:ext cx="82962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CRYPTOMINING REPRESENTS A CRITICAL SECURITY RISK INDICATING UNAUTHORIZED ACCESS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AND POTENTIAL LATERAL MOVEMENT, ALONGSIDE SIGNIFICANT FINANCIAL EXPOSURE.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2026-08-11T23:08:45Z</dcterms:created>
  <dcterms:modified xsi:type="dcterms:W3CDTF">2026-08-11T23:08:45Z</dcterms:modified>
</cp:coreProperties>
</file>