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5cb36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6.png"/><Relationship Id="rId2" Type="http://schemas.openxmlformats.org/officeDocument/2006/relationships/image" Target="../media/image-7cc4af1.png"/><Relationship Id="rId3" Type="http://schemas.openxmlformats.org/officeDocument/2006/relationships/image" Target="../media/image-234b1.png"/><Relationship Id="rId4" Type="http://schemas.openxmlformats.org/officeDocument/2006/relationships/image" Target="../media/image-0d4d10a1.png"/><Relationship Id="rId5" Type="http://schemas.openxmlformats.org/officeDocument/2006/relationships/image" Target="../media/image--52460d1e1.png"/><Relationship Id="rId6" Type="http://schemas.openxmlformats.org/officeDocument/2006/relationships/image" Target="../media/image--27faaa9e1.png"/><Relationship Id="rId7" Type="http://schemas.openxmlformats.org/officeDocument/2006/relationships/image" Target="../media/image-3f87fce1.png"/><Relationship Id="rId8" Type="http://schemas.openxmlformats.org/officeDocument/2006/relationships/image" Target="../media/image-6fb4eca1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7.png"/><Relationship Id="rId2" Type="http://schemas.openxmlformats.org/officeDocument/2006/relationships/image" Target="../media/image-234b2.png"/><Relationship Id="rId3" Type="http://schemas.openxmlformats.org/officeDocument/2006/relationships/image" Target="../media/image-1.png"/><Relationship Id="rId4" Type="http://schemas.openxmlformats.org/officeDocument/2006/relationships/image" Target="../media/image--2ea0ea5e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8.png"/><Relationship Id="rId2" Type="http://schemas.openxmlformats.org/officeDocument/2006/relationships/image" Target="../media/image--53850d1e1.png"/><Relationship Id="rId3" Type="http://schemas.openxmlformats.org/officeDocument/2006/relationships/image" Target="../media/image--12e7095e1.png"/><Relationship Id="rId4" Type="http://schemas.openxmlformats.org/officeDocument/2006/relationships/image" Target="../media/image--7be1101e1.png"/><Relationship Id="rId5" Type="http://schemas.openxmlformats.org/officeDocument/2006/relationships/image" Target="../media/image--7f3427de1.png"/><Relationship Id="rId6" Type="http://schemas.openxmlformats.org/officeDocument/2006/relationships/image" Target="../media/image-49d4d1.png"/><Relationship Id="rId7" Type="http://schemas.openxmlformats.org/officeDocument/2006/relationships/image" Target="../media/image-794fd1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9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image" Target="../media/image-435cb4.png"/><Relationship Id="rId2" Type="http://schemas.openxmlformats.org/officeDocument/2006/relationships/image" Target="../media/image--2ea0ea5e2.png"/><Relationship Id="rId3" Type="http://schemas.openxmlformats.org/officeDocument/2006/relationships/image" Target="../media/image-7a833fe1.png"/><Relationship Id="rId4" Type="http://schemas.openxmlformats.org/officeDocument/2006/relationships/image" Target="../media/image-234b3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0.png"/><Relationship Id="rId2" Type="http://schemas.openxmlformats.org/officeDocument/2006/relationships/image" Target="../media/image-132940a1.png"/><Relationship Id="rId3" Type="http://schemas.openxmlformats.org/officeDocument/2006/relationships/image" Target="../media/image--c1f2c1e1.png"/><Relationship Id="rId4" Type="http://schemas.openxmlformats.org/officeDocument/2006/relationships/image" Target="../media/image--3813be1e1.png"/><Relationship Id="rId5" Type="http://schemas.openxmlformats.org/officeDocument/2006/relationships/image" Target="../media/image--641663de1.png"/><Relationship Id="rId6" Type="http://schemas.openxmlformats.org/officeDocument/2006/relationships/image" Target="../media/image--1e3d71de1.png"/><Relationship Id="rId7" Type="http://schemas.openxmlformats.org/officeDocument/2006/relationships/image" Target="../media/image--42d8781e1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5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1.png"/><Relationship Id="rId2" Type="http://schemas.openxmlformats.org/officeDocument/2006/relationships/image" Target="../media/image-7d2365a1.png"/><Relationship Id="rId3" Type="http://schemas.openxmlformats.org/officeDocument/2006/relationships/image" Target="../media/image--4da9e3de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6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2.png"/><Relationship Id="rId2" Type="http://schemas.openxmlformats.org/officeDocument/2006/relationships/image" Target="../media/image-234b4.png"/><Relationship Id="rId3" Type="http://schemas.openxmlformats.org/officeDocument/2006/relationships/image" Target="../media/image-7cc4af2.png"/><Relationship Id="rId4" Type="http://schemas.openxmlformats.org/officeDocument/2006/relationships/image" Target="../media/image-34312a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7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image" Target="../media/image-435cb5.png"/><Relationship Id="rId2" Type="http://schemas.openxmlformats.org/officeDocument/2006/relationships/image" Target="../media/image-444be1.png"/><Relationship Id="rId3" Type="http://schemas.openxmlformats.org/officeDocument/2006/relationships/image" Target="../media/image--1337341e1.png"/><Relationship Id="rId4" Type="http://schemas.openxmlformats.org/officeDocument/2006/relationships/image" Target="../media/image-601660e1.png"/><Relationship Id="rId5" Type="http://schemas.openxmlformats.org/officeDocument/2006/relationships/image" Target="../media/image--3cdf299e1.png"/><Relationship Id="rId6" Type="http://schemas.openxmlformats.org/officeDocument/2006/relationships/image" Target="../media/image--16e26ede1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8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image" Target="../media/image-435cb1.png"/><Relationship Id="rId2" Type="http://schemas.openxmlformats.org/officeDocument/2006/relationships/image" Target="../media/image--7605a39e1.png"/><Relationship Id="rId3" Type="http://schemas.openxmlformats.org/officeDocument/2006/relationships/image" Target="../media/image--27987a1e1.png"/><Relationship Id="rId4" Type="http://schemas.openxmlformats.org/officeDocument/2006/relationships/image" Target="../media/image--45cb439e1.png"/><Relationship Id="rId5" Type="http://schemas.openxmlformats.org/officeDocument/2006/relationships/image" Target="../media/image-00124e1.png"/><Relationship Id="rId6" Type="http://schemas.openxmlformats.org/officeDocument/2006/relationships/image" Target="../media/image-6cf740a1.png"/><Relationship Id="rId7" Type="http://schemas.openxmlformats.org/officeDocument/2006/relationships/image" Target="../media/image--2512495e1.png"/><Relationship Id="rId8" Type="http://schemas.openxmlformats.org/officeDocument/2006/relationships/image" Target="../media/image--cfaadde1.png"/><Relationship Id="rId9" Type="http://schemas.openxmlformats.org/officeDocument/2006/relationships/image" Target="../media/image-53e5ca1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.png"/><Relationship Id="rId2" Type="http://schemas.openxmlformats.org/officeDocument/2006/relationships/image" Target="../media/image-397783a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3.png"/><Relationship Id="rId2" Type="http://schemas.openxmlformats.org/officeDocument/2006/relationships/image" Target="../media/image-17aa8b1.png"/><Relationship Id="rId3" Type="http://schemas.openxmlformats.org/officeDocument/2006/relationships/image" Target="../media/image-0f5cb1.png"/><Relationship Id="rId4" Type="http://schemas.openxmlformats.org/officeDocument/2006/relationships/image" Target="../media/image-53e190e1.png"/><Relationship Id="rId5" Type="http://schemas.openxmlformats.org/officeDocument/2006/relationships/image" Target="../media/image--3180b1de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image" Target="../media/image-435cb2.png"/><Relationship Id="rId2" Type="http://schemas.openxmlformats.org/officeDocument/2006/relationships/image" Target="../media/image--7605a39e2.png"/><Relationship Id="rId3" Type="http://schemas.openxmlformats.org/officeDocument/2006/relationships/image" Target="../media/image--44ddca5e1.png"/><Relationship Id="rId4" Type="http://schemas.openxmlformats.org/officeDocument/2006/relationships/image" Target="../media/image--45cb439e2.png"/><Relationship Id="rId5" Type="http://schemas.openxmlformats.org/officeDocument/2006/relationships/image" Target="../media/image--27987a1e2.png"/><Relationship Id="rId6" Type="http://schemas.openxmlformats.org/officeDocument/2006/relationships/image" Target="../media/image-6cf740a2.png"/><Relationship Id="rId7" Type="http://schemas.openxmlformats.org/officeDocument/2006/relationships/image" Target="../media/image--6f2d0e1e1.png"/><Relationship Id="rId8" Type="http://schemas.openxmlformats.org/officeDocument/2006/relationships/image" Target="../media/image--cfaadde2.png"/><Relationship Id="rId9" Type="http://schemas.openxmlformats.org/officeDocument/2006/relationships/image" Target="../media/image--2512495e2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4.png"/><Relationship Id="rId2" Type="http://schemas.openxmlformats.org/officeDocument/2006/relationships/image" Target="../media/image-386523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5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image" Target="../media/image-435cb3.png"/><Relationship Id="rId2" Type="http://schemas.openxmlformats.org/officeDocument/2006/relationships/image" Target="../media/image--77c74a1e1.png"/><Relationship Id="rId3" Type="http://schemas.openxmlformats.org/officeDocument/2006/relationships/image" Target="../media/image--76d6221e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435cb3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2124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6907560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Encryption Techniques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for Security Operations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743075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CompTIA CySA+ CS0-004 | Objective 1.1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3159026"/>
            <a:ext cx="5238750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DATA AT REST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Securing information on endpoints, databases, and cloud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storage using AES-256.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DATA IN TRANSIT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Protecting information traversing networks and APIs via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TLS/SSL and IPsec protocols.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3159026"/>
            <a:ext cx="5238750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OPERATIONAL INTEGRITY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Leveraging hashing and digital signatures to ensure data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authenticity.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STRATEGIC APPLICATION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Aligning encryption standards with organizational security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policies and compliance requirements.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2400300" y="6414939"/>
            <a:ext cx="739140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HAN’S IT ACADEMY | CYSA+ CS0-004 | INDEPENDENT TRAINING | MICRO LESSON 21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Key Management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Cryptographic Lifecycle and Core Controls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128838"/>
            <a:ext cx="2667000" cy="1557338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2638425"/>
            <a:ext cx="2381250" cy="17785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00"/>
              </a:lnSpc>
            </a:pPr>
            <a:r>
              <a:rPr lang="en-US" sz="1024" spc="10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GENERATION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2872978"/>
            <a:ext cx="2388989" cy="34974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77"/>
              </a:lnSpc>
              <a:spcBef>
                <a:spcPts val="438"/>
              </a:spcBef>
            </a:pP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Secure creation using high-entropy</a:t>
            </a:r>
            <a:b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sources.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45256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7cc4af6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848" y="1969780"/>
            <a:ext cx="180975" cy="32385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33750" y="2128838"/>
            <a:ext cx="2667000" cy="1557338"/>
          </a:xfrm>
          <a:prstGeom prst="rect">
            <a:avLst/>
          </a:prstGeom>
          <a:solidFill>
            <a:srgbClr val="1A65A1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3619500" y="2638425"/>
            <a:ext cx="2381250" cy="17785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00"/>
              </a:lnSpc>
            </a:pPr>
            <a:r>
              <a:rPr lang="en-US" sz="1024" spc="10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STORAGE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3619500" y="2872978"/>
            <a:ext cx="2409825" cy="34974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77"/>
              </a:lnSpc>
              <a:spcBef>
                <a:spcPts val="438"/>
              </a:spcBef>
            </a:pP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Protecting keys at rest using HSMs</a:t>
            </a:r>
            <a:b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or secure vaults.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31006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34975"/>
            </a:solidFill>
            <a:prstDash val="solid"/>
            <a:miter lim="800000"/>
          </a:ln>
        </p:spPr>
      </p:sp>
      <p:pic>
        <p:nvPicPr>
          <p:cNvPr id="14" name="Image 2" descr="234b66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935" y="1961405"/>
            <a:ext cx="285750" cy="34290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191250" y="2128838"/>
            <a:ext cx="2667000" cy="1557338"/>
          </a:xfrm>
          <a:prstGeom prst="rect">
            <a:avLst/>
          </a:prstGeom>
          <a:solidFill>
            <a:srgbClr val="337BA9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6477000" y="2638425"/>
            <a:ext cx="2381250" cy="17785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00"/>
              </a:lnSpc>
            </a:pPr>
            <a:r>
              <a:rPr lang="en-US" sz="1024" spc="10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DISTRIBUTION &amp; ACCESS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6477000" y="2872978"/>
            <a:ext cx="2381250" cy="34974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77"/>
              </a:lnSpc>
              <a:spcBef>
                <a:spcPts val="438"/>
              </a:spcBef>
            </a:pP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Controlled provisioning with least-</a:t>
            </a:r>
            <a:b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privilege principles.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716756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275E82"/>
            </a:solidFill>
            <a:prstDash val="solid"/>
            <a:miter lim="800000"/>
          </a:ln>
        </p:spPr>
      </p:sp>
      <p:pic>
        <p:nvPicPr>
          <p:cNvPr id="19" name="Image 3" descr="0d4d10a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9874" y="1965591"/>
            <a:ext cx="304800" cy="32385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9048750" y="2128838"/>
            <a:ext cx="2667000" cy="1557338"/>
          </a:xfrm>
          <a:prstGeom prst="rect">
            <a:avLst/>
          </a:prstGeom>
          <a:solidFill>
            <a:srgbClr val="4D91B2">
              <a:alpha val="30000"/>
            </a:srgbClr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9334500" y="2638425"/>
            <a:ext cx="2381250" cy="3556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00"/>
              </a:lnSpc>
            </a:pPr>
            <a:r>
              <a:rPr lang="en-US" sz="1024" spc="10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ROTATION &amp;</a:t>
            </a:r>
            <a:br>
              <a:rPr lang="en-US" sz="1024" spc="10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24" spc="10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CRYPTOPERIODS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9334500" y="3050828"/>
            <a:ext cx="2381250" cy="34974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77"/>
              </a:lnSpc>
              <a:spcBef>
                <a:spcPts val="438"/>
              </a:spcBef>
            </a:pP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Regular updates to limit exposure</a:t>
            </a:r>
            <a:b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time.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1002506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E748E"/>
            </a:solidFill>
            <a:prstDash val="solid"/>
            <a:miter lim="800000"/>
          </a:ln>
        </p:spPr>
      </p:sp>
      <p:pic>
        <p:nvPicPr>
          <p:cNvPr id="24" name="Image 4" descr="-52460d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9227" y="1961404"/>
            <a:ext cx="228600" cy="342900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476250" y="4138613"/>
            <a:ext cx="3619500" cy="1557338"/>
          </a:xfrm>
          <a:prstGeom prst="rect">
            <a:avLst/>
          </a:prstGeom>
          <a:solidFill>
            <a:srgbClr val="67A6BA">
              <a:alpha val="30000"/>
            </a:srgbClr>
          </a:solidFill>
          <a:ln>
            <a:miter lim="800000"/>
          </a:ln>
        </p:spPr>
      </p:sp>
      <p:sp>
        <p:nvSpPr>
          <p:cNvPr id="26" name="Text 19"/>
          <p:cNvSpPr/>
          <p:nvPr/>
        </p:nvSpPr>
        <p:spPr>
          <a:xfrm>
            <a:off x="762000" y="4648200"/>
            <a:ext cx="3333750" cy="17785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00"/>
              </a:lnSpc>
            </a:pPr>
            <a:r>
              <a:rPr lang="en-US" sz="1024" spc="10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BACKUP &amp; RECOVERY</a:t>
            </a:r>
            <a:endParaRPr lang="en-US" dirty="0"/>
          </a:p>
        </p:txBody>
      </p:sp>
      <p:sp>
        <p:nvSpPr>
          <p:cNvPr id="27" name="Text 20"/>
          <p:cNvSpPr/>
          <p:nvPr/>
        </p:nvSpPr>
        <p:spPr>
          <a:xfrm>
            <a:off x="762000" y="4882753"/>
            <a:ext cx="3477964" cy="17487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77"/>
              </a:lnSpc>
              <a:spcBef>
                <a:spcPts val="438"/>
              </a:spcBef>
            </a:pP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Ensuring availability without compromising security.</a:t>
            </a:r>
            <a:endParaRPr lang="en-US" dirty="0"/>
          </a:p>
        </p:txBody>
      </p:sp>
      <p:sp>
        <p:nvSpPr>
          <p:cNvPr id="28" name="Shape 21"/>
          <p:cNvSpPr/>
          <p:nvPr/>
        </p:nvSpPr>
        <p:spPr>
          <a:xfrm>
            <a:off x="1928813" y="37814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A8EA4"/>
            </a:solidFill>
            <a:prstDash val="solid"/>
            <a:miter lim="800000"/>
          </a:ln>
        </p:spPr>
      </p:sp>
      <p:pic>
        <p:nvPicPr>
          <p:cNvPr id="29" name="Image 5" descr="-27faaa9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1126" y="4004666"/>
            <a:ext cx="304800" cy="276225"/>
          </a:xfrm>
          <a:prstGeom prst="rect">
            <a:avLst/>
          </a:prstGeom>
        </p:spPr>
      </p:pic>
      <p:sp>
        <p:nvSpPr>
          <p:cNvPr id="30" name="Shape 22"/>
          <p:cNvSpPr/>
          <p:nvPr/>
        </p:nvSpPr>
        <p:spPr>
          <a:xfrm>
            <a:off x="4286250" y="4138613"/>
            <a:ext cx="3619500" cy="1557338"/>
          </a:xfrm>
          <a:prstGeom prst="rect">
            <a:avLst/>
          </a:prstGeom>
          <a:solidFill>
            <a:srgbClr val="80BCC3">
              <a:alpha val="30000"/>
            </a:srgbClr>
          </a:solidFill>
          <a:ln>
            <a:miter lim="800000"/>
          </a:ln>
        </p:spPr>
      </p:sp>
      <p:sp>
        <p:nvSpPr>
          <p:cNvPr id="31" name="Text 23"/>
          <p:cNvSpPr/>
          <p:nvPr/>
        </p:nvSpPr>
        <p:spPr>
          <a:xfrm>
            <a:off x="4572000" y="4648200"/>
            <a:ext cx="3333750" cy="17785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00"/>
              </a:lnSpc>
            </a:pPr>
            <a:r>
              <a:rPr lang="en-US" sz="1024" spc="10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REVOCATION &amp; DESTRUCTION</a:t>
            </a:r>
            <a:endParaRPr lang="en-US" dirty="0"/>
          </a:p>
        </p:txBody>
      </p:sp>
      <p:sp>
        <p:nvSpPr>
          <p:cNvPr id="32" name="Text 24"/>
          <p:cNvSpPr/>
          <p:nvPr/>
        </p:nvSpPr>
        <p:spPr>
          <a:xfrm>
            <a:off x="4572000" y="4882753"/>
            <a:ext cx="3408313" cy="17487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77"/>
              </a:lnSpc>
              <a:spcBef>
                <a:spcPts val="438"/>
              </a:spcBef>
            </a:pP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Secure decommissioning to prevent future misuse.</a:t>
            </a:r>
            <a:endParaRPr lang="en-US" dirty="0"/>
          </a:p>
        </p:txBody>
      </p:sp>
      <p:sp>
        <p:nvSpPr>
          <p:cNvPr id="33" name="Shape 25"/>
          <p:cNvSpPr/>
          <p:nvPr/>
        </p:nvSpPr>
        <p:spPr>
          <a:xfrm>
            <a:off x="5738813" y="37814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5DAAB3"/>
            </a:solidFill>
            <a:prstDash val="solid"/>
            <a:miter lim="800000"/>
          </a:ln>
        </p:spPr>
      </p:sp>
      <p:pic>
        <p:nvPicPr>
          <p:cNvPr id="34" name="Image 6" descr="3f87fce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6938" y="3966994"/>
            <a:ext cx="323850" cy="342900"/>
          </a:xfrm>
          <a:prstGeom prst="rect">
            <a:avLst/>
          </a:prstGeom>
        </p:spPr>
      </p:pic>
      <p:sp>
        <p:nvSpPr>
          <p:cNvPr id="35" name="Shape 26"/>
          <p:cNvSpPr/>
          <p:nvPr/>
        </p:nvSpPr>
        <p:spPr>
          <a:xfrm>
            <a:off x="8096250" y="4138613"/>
            <a:ext cx="3619500" cy="1557338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36" name="Text 27"/>
          <p:cNvSpPr/>
          <p:nvPr/>
        </p:nvSpPr>
        <p:spPr>
          <a:xfrm>
            <a:off x="8382000" y="4648200"/>
            <a:ext cx="3333750" cy="17785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00"/>
              </a:lnSpc>
            </a:pPr>
            <a:r>
              <a:rPr lang="en-US" sz="1024" spc="10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CORE CONTROLS</a:t>
            </a:r>
            <a:endParaRPr lang="en-US" dirty="0"/>
          </a:p>
        </p:txBody>
      </p:sp>
      <p:sp>
        <p:nvSpPr>
          <p:cNvPr id="37" name="Text 28"/>
          <p:cNvSpPr/>
          <p:nvPr/>
        </p:nvSpPr>
        <p:spPr>
          <a:xfrm>
            <a:off x="8382000" y="4882753"/>
            <a:ext cx="3333750" cy="34974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77"/>
              </a:lnSpc>
              <a:spcBef>
                <a:spcPts val="438"/>
              </a:spcBef>
            </a:pP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Leveraging HSMs, KMS, and strict governance to</a:t>
            </a:r>
            <a:b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ensure robust policy enforcement.</a:t>
            </a:r>
            <a:endParaRPr lang="en-US" dirty="0"/>
          </a:p>
        </p:txBody>
      </p:sp>
      <p:sp>
        <p:nvSpPr>
          <p:cNvPr id="38" name="Shape 29"/>
          <p:cNvSpPr/>
          <p:nvPr/>
        </p:nvSpPr>
        <p:spPr>
          <a:xfrm>
            <a:off x="9548813" y="37814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39" name="Image 7" descr="6fb4eca2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80428" y="3966994"/>
            <a:ext cx="257175" cy="342900"/>
          </a:xfrm>
          <a:prstGeom prst="rect">
            <a:avLst/>
          </a:prstGeom>
        </p:spPr>
      </p:pic>
      <p:sp>
        <p:nvSpPr>
          <p:cNvPr id="40" name="Shape 30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41" name="Text 31"/>
          <p:cNvSpPr/>
          <p:nvPr/>
        </p:nvSpPr>
        <p:spPr>
          <a:xfrm>
            <a:off x="2228850" y="6414939"/>
            <a:ext cx="773430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SECURITY OF ENCRYPTED DATA DEPENDS ENTIRELY ON THE SECURITY OF THE KEY.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Certificates and Trust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Foundations of Digital Identity and Cryptographic Verification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924175"/>
            <a:ext cx="3619500" cy="1976438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420963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DEFINITION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3733651"/>
            <a:ext cx="333375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Digital documents that associate 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public key with a specific identity.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928813" y="25669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234b666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685" y="2756743"/>
            <a:ext cx="285750" cy="34290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286250" y="2924175"/>
            <a:ext cx="3619500" cy="1976438"/>
          </a:xfrm>
          <a:prstGeom prst="rect">
            <a:avLst/>
          </a:prstGeom>
          <a:solidFill>
            <a:srgbClr val="4D91B2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4572000" y="3420963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CORE CONTENTS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572000" y="3733651"/>
            <a:ext cx="3511748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Includes the subject, issuing Certificate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Authority (CA), validity window,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cryptographic signature.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5738813" y="25669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E748E"/>
            </a:solidFill>
            <a:prstDash val="solid"/>
            <a:miter lim="800000"/>
          </a:ln>
        </p:spPr>
      </p:sp>
      <p:pic>
        <p:nvPicPr>
          <p:cNvPr id="14" name="Image 2" descr="394945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870" y="2752559"/>
            <a:ext cx="276225" cy="34290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096250" y="2924175"/>
            <a:ext cx="3619500" cy="1976438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8382000" y="3420963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ANALYST CONCERNS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8382000" y="3733651"/>
            <a:ext cx="3375868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Lifecycle management, rogue issuers,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hostname mismatches, revocation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status, and weak cryptographic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algorithms.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9548813" y="25669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19" name="Image 3" descr="-2ea0ea5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9465" y="2756744"/>
            <a:ext cx="295275" cy="333375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3668137" y="6414939"/>
            <a:ext cx="4855726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CERTIFICATES ESTABLISH TRUST, NOT ENCRYPTION.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Common Encryption Failures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pitfalls in implementation and lifecycle management</a:t>
            </a:r>
            <a:endParaRPr lang="en-US" dirty="0"/>
          </a:p>
        </p:txBody>
      </p:sp>
      <p:pic>
        <p:nvPicPr>
          <p:cNvPr id="5" name="Image 1" descr="-53850d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809" y="2626522"/>
            <a:ext cx="381000" cy="44767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00250" y="2469475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PROTOCOL INSECURITY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2000250" y="2768620"/>
            <a:ext cx="4332089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Reliance on plaintext protocols like HTTP instead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of encrypted alternatives like HTTPS.</a:t>
            </a:r>
            <a:endParaRPr lang="en-US" dirty="0"/>
          </a:p>
        </p:txBody>
      </p:sp>
      <p:pic>
        <p:nvPicPr>
          <p:cNvPr id="8" name="Image 2" descr="-12e7095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560" y="3822725"/>
            <a:ext cx="485775" cy="43815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000250" y="3660100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WEAK ALGORITHMS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2000250" y="3959245"/>
            <a:ext cx="4258866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Use of deprecated or cryptographically outdated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algorithms prone to collision or brute-force.</a:t>
            </a:r>
            <a:endParaRPr lang="en-US" dirty="0"/>
          </a:p>
        </p:txBody>
      </p:sp>
      <p:pic>
        <p:nvPicPr>
          <p:cNvPr id="11" name="Image 3" descr="-7be1101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5360" y="5018934"/>
            <a:ext cx="238125" cy="42862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000250" y="4850725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KEY MANAGEMENT GAPS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2000250" y="5149870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Hard-coding keys, failure to rotate,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access to secret storage.</a:t>
            </a:r>
            <a:endParaRPr lang="en-US" dirty="0"/>
          </a:p>
        </p:txBody>
      </p:sp>
      <p:pic>
        <p:nvPicPr>
          <p:cNvPr id="14" name="Image 4" descr="-7f3427d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5045" y="2626516"/>
            <a:ext cx="323850" cy="45720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239000" y="2469475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CERTIFICATE ISSUES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7239000" y="2768620"/>
            <a:ext cx="4366617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Expired, self-signed, or misconfigured certificates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leading to trust bypasses.</a:t>
            </a:r>
            <a:endParaRPr lang="en-US" dirty="0"/>
          </a:p>
        </p:txBody>
      </p:sp>
      <p:pic>
        <p:nvPicPr>
          <p:cNvPr id="17" name="Image 5" descr="49d4d12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2490" y="3867375"/>
            <a:ext cx="466725" cy="342900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7239000" y="3660100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CONFIGURATION ERRORS</a:t>
            </a:r>
            <a:endParaRPr lang="en-US" dirty="0"/>
          </a:p>
        </p:txBody>
      </p:sp>
      <p:sp>
        <p:nvSpPr>
          <p:cNvPr id="19" name="Text 11"/>
          <p:cNvSpPr/>
          <p:nvPr/>
        </p:nvSpPr>
        <p:spPr>
          <a:xfrm>
            <a:off x="7239000" y="3959245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Disabled validation logic allowing insecure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connections or fallback to weaker standards.</a:t>
            </a:r>
            <a:endParaRPr lang="en-US" dirty="0"/>
          </a:p>
        </p:txBody>
      </p:sp>
      <p:pic>
        <p:nvPicPr>
          <p:cNvPr id="20" name="Image 6" descr="794fd72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4813" y="5052416"/>
            <a:ext cx="409575" cy="361950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7239000" y="4850725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INSECURE STORAGE</a:t>
            </a:r>
            <a:endParaRPr lang="en-US" dirty="0"/>
          </a:p>
        </p:txBody>
      </p:sp>
      <p:sp>
        <p:nvSpPr>
          <p:cNvPr id="22" name="Text 13"/>
          <p:cNvSpPr/>
          <p:nvPr/>
        </p:nvSpPr>
        <p:spPr>
          <a:xfrm>
            <a:off x="7239000" y="5149870"/>
            <a:ext cx="4258866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Storing sensitive data in unencrypted formats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with overly permissive access controls.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Encrypted Traffic and the SOC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Adapting security operations for a privacy-focused internet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725638"/>
            <a:ext cx="5319266" cy="201944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REALITY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Encryption protects user privacy but obscures traditional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payload inspection, shifting the focus to visible metadata for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threat detection.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INVESTIGATION TECHNIQUES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Utilize traffic metadata (IP/port/timing), DNS/SNI analysis,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JA3 fingerprinting to gain visibility without decryption.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2725638"/>
            <a:ext cx="5238750" cy="99283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STRATEGIC SHIFT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Move away from manual decryption toward endpoint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telemetry correlation and behavioral analysis of encrypted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streams.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1885950" y="6414939"/>
            <a:ext cx="842010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PRIORITIZE BEHAVIORAL PATTERNS AND ENDPOINT DATA OVER MANUAL PAYLOAD INSPECTION.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435cb3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2124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7635329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Realistic SOC Scenario: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Finance Workstation Alert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743075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Incident Response and Detection Analysis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3143250"/>
            <a:ext cx="3619500" cy="1976438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640038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INCIDENT OVERVIEW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3952726"/>
            <a:ext cx="3436441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Triggered by unusual outbound HTTPS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traffic from a high-value finance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workstation.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928813" y="278606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-2ea0ea5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9464" y="2975819"/>
            <a:ext cx="295275" cy="33337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286250" y="3143250"/>
            <a:ext cx="3619500" cy="1976438"/>
          </a:xfrm>
          <a:prstGeom prst="rect">
            <a:avLst/>
          </a:prstGeom>
          <a:solidFill>
            <a:srgbClr val="4D91B2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4572000" y="3640038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EVIDENCE INDICATORS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572000" y="3952726"/>
            <a:ext cx="333375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Detection of unsigned executables in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memory, connections to high-risk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domains, and suspicious PowerShell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activity.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5738813" y="278606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E748E"/>
            </a:solidFill>
            <a:prstDash val="solid"/>
            <a:miter lim="800000"/>
          </a:ln>
        </p:spPr>
      </p:sp>
      <p:pic>
        <p:nvPicPr>
          <p:cNvPr id="14" name="Image 2" descr="7a833fe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081" y="2996747"/>
            <a:ext cx="409575" cy="295275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096250" y="3143250"/>
            <a:ext cx="3619500" cy="1976438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8382000" y="3640038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RESPONSE ACTIONS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8382000" y="3952726"/>
            <a:ext cx="333375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Immediate isolation of the endpoint,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forensic data preservation, domain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context investigation, and cross-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platform log correlation.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9548813" y="278606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19" name="Image 3" descr="234b666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685" y="2975818"/>
            <a:ext cx="285750" cy="34290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2557463" y="6214914"/>
            <a:ext cx="707707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HTTPS DOES NOT EQUAL LEGITIMATE TRAFFIC: MODERN THREATS FREQUENTLY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HIDE COMMAND-AND-CONTROL (C2) TRAFFIC WITHIN ENCRYPTED TUNNELS.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Key-Compromise Scenario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Responding to sensitive credential exposure in code repositories</a:t>
            </a:r>
            <a:endParaRPr lang="en-US" dirty="0"/>
          </a:p>
        </p:txBody>
      </p:sp>
      <p:pic>
        <p:nvPicPr>
          <p:cNvPr id="5" name="Image 1" descr="132940a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132" y="2214338"/>
            <a:ext cx="342900" cy="4572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00250" y="2062758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RESTRICT ACCESS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2000250" y="2361902"/>
            <a:ext cx="4177308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Immediately isolate the impacted account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service to prevent further unauthorized access.</a:t>
            </a:r>
            <a:endParaRPr lang="en-US" dirty="0"/>
          </a:p>
        </p:txBody>
      </p:sp>
      <p:pic>
        <p:nvPicPr>
          <p:cNvPr id="8" name="Image 2" descr="-c1f2c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1866" y="3410543"/>
            <a:ext cx="304800" cy="45720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000250" y="3253383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ROTATE/REVOKE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2000250" y="3552527"/>
            <a:ext cx="4166592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Invalidate the compromised key and issue new,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secure credentials.</a:t>
            </a:r>
            <a:endParaRPr lang="en-US" dirty="0"/>
          </a:p>
        </p:txBody>
      </p:sp>
      <p:pic>
        <p:nvPicPr>
          <p:cNvPr id="11" name="Image 3" descr="-3813be1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671" y="4629074"/>
            <a:ext cx="542925" cy="40005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000250" y="4444008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AUDIT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2000250" y="4743152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Examine access logs to track potential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activity or data breaches.</a:t>
            </a:r>
            <a:endParaRPr lang="en-US" dirty="0"/>
          </a:p>
        </p:txBody>
      </p:sp>
      <p:pic>
        <p:nvPicPr>
          <p:cNvPr id="14" name="Image 4" descr="-641663d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1328" y="2203178"/>
            <a:ext cx="476250" cy="47625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239000" y="2062758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IMPACT ANALYSIS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7239000" y="2361902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Assess the scope of the exposure to identify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affected systems and data stores.</a:t>
            </a:r>
            <a:endParaRPr lang="en-US" dirty="0"/>
          </a:p>
        </p:txBody>
      </p:sp>
      <p:pic>
        <p:nvPicPr>
          <p:cNvPr id="17" name="Image 5" descr="-1e3d71d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1560" y="3410544"/>
            <a:ext cx="381000" cy="447675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7239000" y="3253383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RE-ENCRYPT</a:t>
            </a:r>
            <a:endParaRPr lang="en-US" dirty="0"/>
          </a:p>
        </p:txBody>
      </p:sp>
      <p:sp>
        <p:nvSpPr>
          <p:cNvPr id="19" name="Text 11"/>
          <p:cNvSpPr/>
          <p:nvPr/>
        </p:nvSpPr>
        <p:spPr>
          <a:xfrm>
            <a:off x="7239000" y="3552527"/>
            <a:ext cx="4249192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Refresh and secure any data that was encrypted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using the compromised key.</a:t>
            </a:r>
            <a:endParaRPr lang="en-US" dirty="0"/>
          </a:p>
        </p:txBody>
      </p:sp>
      <p:pic>
        <p:nvPicPr>
          <p:cNvPr id="20" name="Image 6" descr="-42d8781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9230" y="4595588"/>
            <a:ext cx="428625" cy="457200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7239000" y="4444008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SANITIZE CI/CD</a:t>
            </a:r>
            <a:endParaRPr lang="en-US" dirty="0"/>
          </a:p>
        </p:txBody>
      </p:sp>
      <p:sp>
        <p:nvSpPr>
          <p:cNvPr id="22" name="Text 13"/>
          <p:cNvSpPr/>
          <p:nvPr/>
        </p:nvSpPr>
        <p:spPr>
          <a:xfrm>
            <a:off x="7239000" y="4743152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Scrub pipeline configurations, environment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variables, and cached artifacts.</a:t>
            </a:r>
            <a:endParaRPr lang="en-US" dirty="0"/>
          </a:p>
        </p:txBody>
      </p:sp>
      <p:sp>
        <p:nvSpPr>
          <p:cNvPr id="23" name="Shape 1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4" name="Text 15"/>
          <p:cNvSpPr/>
          <p:nvPr/>
        </p:nvSpPr>
        <p:spPr>
          <a:xfrm>
            <a:off x="-95250" y="6314926"/>
            <a:ext cx="1238250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CAUTION: DELETING THE KEY FROM HISTORY DOES NOT INVALIDATE IT; EXPLICIT REVOCATION IN THE AUTHENTICATION PROVIDER IS REQUIRED.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Analyst Validation Checklist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Standardized criteria for encryption audits and risk assessment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4476750" cy="4610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 checkmark on a clipboard">    </p:cNvPr>
          <p:cNvPicPr>
            <a:picLocks noChangeAspect="1"/>
          </p:cNvPicPr>
          <p:nvPr/>
        </p:nvPicPr>
        <p:blipFill>
          <a:blip r:embed="rId2"/>
          <a:srcRect l="1446" r="1446" t="0" b="0"/>
          <a:stretch/>
        </p:blipFill>
        <p:spPr>
          <a:xfrm>
            <a:off x="476250" y="1771650"/>
            <a:ext cx="4476750" cy="46101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435126"/>
            <a:ext cx="3190875" cy="328314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3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DATA &amp; SCOPE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Define specific datasets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systems within the audit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boundary.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3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ENCRYPTION STANDARDS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 types, algorithms,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protocols currently in use.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3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CERTIFICATE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MANAGEMENT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Verify the status and lifecycle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digital certificates.</a:t>
            </a:r>
            <a:endParaRPr lang="en-US" dirty="0"/>
          </a:p>
        </p:txBody>
      </p:sp>
      <p:sp>
        <p:nvSpPr>
          <p:cNvPr id="8" name="Text 4"/>
          <p:cNvSpPr/>
          <p:nvPr/>
        </p:nvSpPr>
        <p:spPr>
          <a:xfrm>
            <a:off x="8715375" y="2435126"/>
            <a:ext cx="3190875" cy="328314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3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KEY LIFECYCLE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MANAGEMENT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Audit ownership, permissions,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rotation schedules.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3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OPERATIONAL SECURITY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Review audit trail logs to detect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anomalies.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3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RISK INDICATORS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Flag fallback vulnerabilities,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legacy protocols, and threat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correlations.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Exam Decision Rules: Cryptography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Core principles and strategic implementation for secure systems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924175"/>
            <a:ext cx="3619500" cy="1976438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420963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CORE SECURITY PILLARS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3733651"/>
            <a:ext cx="333375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Confidentiality (Encryption), Integrity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(Hashing/Signatures), Trust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(PKI/Certificates), and Key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Management.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928813" y="25669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234b666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685" y="2756743"/>
            <a:ext cx="285750" cy="34290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286250" y="2924175"/>
            <a:ext cx="3619500" cy="1976438"/>
          </a:xfrm>
          <a:prstGeom prst="rect">
            <a:avLst/>
          </a:prstGeom>
          <a:solidFill>
            <a:srgbClr val="4D91B2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4572000" y="3420963"/>
            <a:ext cx="334893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STRATEGIC IMPLEMENTATION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572000" y="3733651"/>
            <a:ext cx="3338364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Symmetric encryption for bulk speed;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Asymmetric encryption for key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exchange and identity.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5738813" y="25669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E748E"/>
            </a:solidFill>
            <a:prstDash val="solid"/>
            <a:miter lim="800000"/>
          </a:ln>
        </p:spPr>
      </p:sp>
      <p:pic>
        <p:nvPicPr>
          <p:cNvPr id="14" name="Image 2" descr="7cc4af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8098" y="2765117"/>
            <a:ext cx="180975" cy="32385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096250" y="2924175"/>
            <a:ext cx="3619500" cy="1976438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8382000" y="3420963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CRITICAL REMINDERS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8382000" y="3733651"/>
            <a:ext cx="3355628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Encrypted traffic can conceal threats;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effective security requires robust key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management.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9548813" y="25669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19" name="Image 3" descr="34312a2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2742" y="2740001"/>
            <a:ext cx="323850" cy="371475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1814513" y="6414939"/>
            <a:ext cx="856297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STRONG ENCRYPTION PROTECTS DATA; STRONG KEY MANAGEMENT PROTECTS THE ENCRYPTION.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435cb3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2124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7235130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Knowledge Check: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Cryptography Essentials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743075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concepts in data security and encryption protocols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409825"/>
            <a:ext cx="4476750" cy="3086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 digital padlock">    </p:cNvPr>
          <p:cNvPicPr>
            <a:picLocks noChangeAspect="1"/>
          </p:cNvPicPr>
          <p:nvPr/>
        </p:nvPicPr>
        <p:blipFill>
          <a:blip r:embed="rId2"/>
          <a:srcRect l="0" r="0" t="15532" b="15532"/>
          <a:stretch/>
        </p:blipFill>
        <p:spPr>
          <a:xfrm>
            <a:off x="476250" y="2409825"/>
            <a:ext cx="4476750" cy="30861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423666"/>
            <a:ext cx="6623893" cy="30664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67765" indent="-567765">
              <a:lnSpc>
                <a:spcPts val="1587"/>
              </a:lnSpc>
              <a:buSzPct val="200000"/>
              <a:buBlip>
                <a:blip r:embed="rId3"/>
              </a:buBlip>
            </a:pPr>
            <a:r>
              <a:rPr lang="en-US" sz="1160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SYMMETRIC VS. ASYMMETRIC KEYS</a:t>
            </a:r>
            <a:endParaRPr lang="en-US" dirty="0"/>
          </a:p>
          <a:p>
            <a:pPr fontAlgn="ctr" algn="l" lvl="1" marL="567765" indent="0">
              <a:lnSpc>
                <a:spcPts val="1561"/>
              </a:lnSpc>
              <a:spcBef>
                <a:spcPts val="372"/>
              </a:spcBef>
              <a:buNone/>
            </a:pP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Symmetric uses one key for speed; Asymmetric uses a pair for secure exchange and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signatures.</a:t>
            </a:r>
            <a:endParaRPr lang="en-US" dirty="0"/>
          </a:p>
          <a:p>
            <a:pPr fontAlgn="ctr" algn="l" marL="567765" indent="-567765">
              <a:lnSpc>
                <a:spcPts val="1587"/>
              </a:lnSpc>
              <a:spcBef>
                <a:spcPts val="1750"/>
              </a:spcBef>
              <a:buSzPct val="200000"/>
              <a:buBlip>
                <a:blip r:embed="rId4"/>
              </a:buBlip>
            </a:pPr>
            <a:r>
              <a:rPr lang="en-US" sz="1160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PURPOSE OF HASHING</a:t>
            </a:r>
            <a:endParaRPr lang="en-US" dirty="0"/>
          </a:p>
          <a:p>
            <a:pPr fontAlgn="ctr" algn="l" lvl="1" marL="567765" indent="0">
              <a:lnSpc>
                <a:spcPts val="1561"/>
              </a:lnSpc>
              <a:spcBef>
                <a:spcPts val="372"/>
              </a:spcBef>
              <a:buNone/>
            </a:pP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Creates an irreversible, fixed-size fingerprint to ensure data integrity.</a:t>
            </a:r>
            <a:endParaRPr lang="en-US" dirty="0"/>
          </a:p>
          <a:p>
            <a:pPr fontAlgn="ctr" algn="l" marL="567765" indent="-567765">
              <a:lnSpc>
                <a:spcPts val="1587"/>
              </a:lnSpc>
              <a:spcBef>
                <a:spcPts val="1750"/>
              </a:spcBef>
              <a:buSzPct val="200000"/>
              <a:buBlip>
                <a:blip r:embed="rId5"/>
              </a:buBlip>
            </a:pPr>
            <a:r>
              <a:rPr lang="en-US" sz="1160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PRIVATE KEY EXPOSURE</a:t>
            </a:r>
            <a:endParaRPr lang="en-US" dirty="0"/>
          </a:p>
          <a:p>
            <a:pPr fontAlgn="ctr" algn="l" lvl="1" marL="567765" indent="0">
              <a:lnSpc>
                <a:spcPts val="1561"/>
              </a:lnSpc>
              <a:spcBef>
                <a:spcPts val="372"/>
              </a:spcBef>
              <a:buNone/>
            </a:pP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Immediately revoke the certificate, generate a new key pair, and rotate all dependent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secrets.</a:t>
            </a:r>
            <a:endParaRPr lang="en-US" dirty="0"/>
          </a:p>
          <a:p>
            <a:pPr fontAlgn="ctr" algn="l" marL="567765" indent="-567765">
              <a:lnSpc>
                <a:spcPts val="1587"/>
              </a:lnSpc>
              <a:spcBef>
                <a:spcPts val="1750"/>
              </a:spcBef>
              <a:buSzPct val="200000"/>
              <a:buBlip>
                <a:blip r:embed="rId6"/>
              </a:buBlip>
            </a:pPr>
            <a:r>
              <a:rPr lang="en-US" sz="1160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TLS HYBRID USAGE</a:t>
            </a:r>
            <a:endParaRPr lang="en-US" dirty="0"/>
          </a:p>
          <a:p>
            <a:pPr fontAlgn="ctr" algn="l" lvl="1" marL="567765" indent="0">
              <a:lnSpc>
                <a:spcPts val="1561"/>
              </a:lnSpc>
              <a:spcBef>
                <a:spcPts val="372"/>
              </a:spcBef>
              <a:buNone/>
            </a:pP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Asymmetric handles authentication and handshake; symmetric handles high-performance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data transmission.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9" name="Text 5"/>
          <p:cNvSpPr/>
          <p:nvPr/>
        </p:nvSpPr>
        <p:spPr>
          <a:xfrm>
            <a:off x="2486025" y="6214914"/>
            <a:ext cx="721995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ENCRYPTED TRAFFIC IS NOT INHERENTLY SAFE; IT PROTECTS CONFIDENTIALITY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BUT DOES NOT MITIGATE MALICIOUS PAYLOADS OR ENDPOINT VULNERABILITIES.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Final Summary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Takeaways from Cryptographic Analysis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839938"/>
            <a:ext cx="5309443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CONFIDENTIALITY VS. SECURITY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Encryption is a mechanism for ensuring confidentiality, not 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guarantee of absolute security.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OPERATIONAL NEXUS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Robust key management serves as the essential foundation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for all cryptographic operations.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2839938"/>
            <a:ext cx="5238750" cy="7597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HOLISTIC ANALYSIS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Security professionals must evaluate metadata and system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behavior in addition to raw cryptographic status.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3962028" y="6414939"/>
            <a:ext cx="4267944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NEXT LESSON: DATA PROTECTION CONCEPTS.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435cb3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2124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7785943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Why This Matters: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Understanding Encryption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743075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Core concepts and the fundamental workflow of data security</a:t>
            </a:r>
            <a:endParaRPr lang="en-US" dirty="0"/>
          </a:p>
        </p:txBody>
      </p:sp>
      <p:pic>
        <p:nvPicPr>
          <p:cNvPr id="5" name="Image 1" descr="-7605a3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917478"/>
            <a:ext cx="2952750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451503"/>
            <a:ext cx="25717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PRIMARY GOAL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4245203"/>
            <a:ext cx="258574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Ensures protection against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observation by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making data unintelligible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parties.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1714500" y="26793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27987a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749" y="2805856"/>
            <a:ext cx="190500" cy="228600"/>
          </a:xfrm>
          <a:prstGeom prst="rect">
            <a:avLst/>
          </a:prstGeom>
        </p:spPr>
      </p:pic>
      <p:pic>
        <p:nvPicPr>
          <p:cNvPr id="10" name="Image 3" descr="-45cb43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0" y="2917478"/>
            <a:ext cx="2952750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571875" y="3341965"/>
            <a:ext cx="22860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FUNCTIONAL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DISTINCTION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3524250" y="4245203"/>
            <a:ext cx="2615803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Encryption does not block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data access; it prevents data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understanding.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4476750" y="26793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74C"/>
            </a:solidFill>
            <a:prstDash val="solid"/>
            <a:miter lim="800000"/>
          </a:ln>
        </p:spPr>
      </p:sp>
      <p:pic>
        <p:nvPicPr>
          <p:cNvPr id="14" name="Image 4" descr="00124e2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7673" y="2842133"/>
            <a:ext cx="238125" cy="152400"/>
          </a:xfrm>
          <a:prstGeom prst="rect">
            <a:avLst/>
          </a:prstGeom>
        </p:spPr>
      </p:pic>
      <p:pic>
        <p:nvPicPr>
          <p:cNvPr id="15" name="Image 5" descr="6cf740a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0" y="2917478"/>
            <a:ext cx="2952750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334125" y="3341965"/>
            <a:ext cx="22860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ENCRYPTION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PROCESS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6286500" y="4245203"/>
            <a:ext cx="25717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Transforms Plaintext into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Ciphertext using a specific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encryption key.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7239000" y="26793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A32"/>
            </a:solidFill>
            <a:prstDash val="solid"/>
            <a:miter lim="800000"/>
          </a:ln>
        </p:spPr>
      </p:sp>
      <p:pic>
        <p:nvPicPr>
          <p:cNvPr id="19" name="Image 6" descr="-2512495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3410" y="2803066"/>
            <a:ext cx="171450" cy="228600"/>
          </a:xfrm>
          <a:prstGeom prst="rect">
            <a:avLst/>
          </a:prstGeom>
        </p:spPr>
      </p:pic>
      <p:pic>
        <p:nvPicPr>
          <p:cNvPr id="20" name="Image 7" descr="-cfaadd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2917478"/>
            <a:ext cx="2952750" cy="1190625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9096375" y="3341965"/>
            <a:ext cx="22860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DECRYPTION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PROCESS</a:t>
            </a:r>
            <a:endParaRPr lang="en-US" dirty="0"/>
          </a:p>
        </p:txBody>
      </p:sp>
      <p:sp>
        <p:nvSpPr>
          <p:cNvPr id="22" name="Text 12"/>
          <p:cNvSpPr/>
          <p:nvPr/>
        </p:nvSpPr>
        <p:spPr>
          <a:xfrm>
            <a:off x="9048750" y="4245203"/>
            <a:ext cx="25717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Reverts Ciphertext back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original Plaintext using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correct decryption key.</a:t>
            </a:r>
            <a:endParaRPr lang="en-US" dirty="0"/>
          </a:p>
        </p:txBody>
      </p:sp>
      <p:sp>
        <p:nvSpPr>
          <p:cNvPr id="23" name="Shape 13"/>
          <p:cNvSpPr/>
          <p:nvPr/>
        </p:nvSpPr>
        <p:spPr>
          <a:xfrm>
            <a:off x="10001250" y="26793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24" name="Image 8" descr="53e5ca22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55661" y="2797484"/>
            <a:ext cx="171450" cy="247650"/>
          </a:xfrm>
          <a:prstGeom prst="rect">
            <a:avLst/>
          </a:prstGeom>
        </p:spPr>
      </p:pic>
      <p:sp>
        <p:nvSpPr>
          <p:cNvPr id="25" name="Shape 1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5"/>
          <p:cNvSpPr/>
          <p:nvPr/>
        </p:nvSpPr>
        <p:spPr>
          <a:xfrm>
            <a:off x="2566988" y="6214914"/>
            <a:ext cx="705802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ENCRYPTION SERVES AS THE FUNDAMENTAL MECHANISM FOR SECURING DATA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INTEGRITY AND CONFIDENTIALITY DURING TRANSMISSION AND STORAGE.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What Is Encryption?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Understanding the fundamentals of data protection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4476750" cy="39243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 digital padlock symbol">    </p:cNvPr>
          <p:cNvPicPr>
            <a:picLocks noChangeAspect="1"/>
          </p:cNvPicPr>
          <p:nvPr/>
        </p:nvPicPr>
        <p:blipFill>
          <a:blip r:embed="rId2"/>
          <a:srcRect l="0" r="0" t="6170" b="6170"/>
          <a:stretch/>
        </p:blipFill>
        <p:spPr>
          <a:xfrm>
            <a:off x="476250" y="1771650"/>
            <a:ext cx="4476750" cy="39243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096988"/>
            <a:ext cx="3190875" cy="3279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DEFINITION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transformation of readable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plaintext into unreadable ciphertext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using an algorithm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cryptographic key.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CONFIDENTIALITY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Ensuring data is accessible only by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authorized parties.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INTERCEPTION PROTECTION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Reducing the risk of exposure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during data transmission.</a:t>
            </a:r>
            <a:endParaRPr lang="en-US" dirty="0"/>
          </a:p>
        </p:txBody>
      </p:sp>
      <p:sp>
        <p:nvSpPr>
          <p:cNvPr id="8" name="Text 4"/>
          <p:cNvSpPr/>
          <p:nvPr/>
        </p:nvSpPr>
        <p:spPr>
          <a:xfrm>
            <a:off x="8715375" y="2096988"/>
            <a:ext cx="3190875" cy="201944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SECURE STORAGE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Protecting data at rest from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physical or logical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access.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APPLICATION SECURITY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Safeguarding sensitive data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processed by software systems.</a:t>
            </a:r>
            <a:endParaRPr lang="en-US" dirty="0"/>
          </a:p>
        </p:txBody>
      </p:sp>
      <p:sp>
        <p:nvSpPr>
          <p:cNvPr id="9" name="Shape 5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0" name="Text 6"/>
          <p:cNvSpPr/>
          <p:nvPr/>
        </p:nvSpPr>
        <p:spPr>
          <a:xfrm>
            <a:off x="1123950" y="6414939"/>
            <a:ext cx="994410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ENCRYPTION PROTECTS CONFIDENTIALITY, BUT DOES NOT INHERENTLY GUARANTEE AUTHENTICITY OR INTEGRITY.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Symmetric Encryption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fundamental approach to data security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3182838"/>
            <a:ext cx="5335786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DEFINITION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Uses a single, shared secret key for both encrypting plaintext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decrypting ciphertext.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KEY CHARACTERISTICS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Offers high performance and efficiency for bulk data, though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it requires a secure method for sharing the key.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3182838"/>
            <a:ext cx="5357515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STANDARD EXAMPLE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AES (Advanced Encryption Standard) is the industry-standard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algorithm.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WORKFLOW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Encryption: Plaintext + Key = Ciphertext; Decryption: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Ciphertext + Key = Plaintext.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Asymmetric Encryption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Leveraging public and private key pairs for secure data exchange</a:t>
            </a:r>
            <a:endParaRPr lang="en-US" dirty="0"/>
          </a:p>
        </p:txBody>
      </p:sp>
      <p:pic>
        <p:nvPicPr>
          <p:cNvPr id="5" name="Image 1" descr="17aa8b2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189" y="2847683"/>
            <a:ext cx="476250" cy="8572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45281" y="4082058"/>
            <a:ext cx="271462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DEFINITION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275109" y="4381202"/>
            <a:ext cx="2854970" cy="116532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Utilizes a mathematically linked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pair of keys: a public key for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general distribution and 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private key for secure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decryption and digital signing.</a:t>
            </a:r>
            <a:endParaRPr lang="en-US" dirty="0"/>
          </a:p>
        </p:txBody>
      </p:sp>
      <p:pic>
        <p:nvPicPr>
          <p:cNvPr id="8" name="Image 2" descr="0f5cb32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2025" y="2825351"/>
            <a:ext cx="762000" cy="89535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326606" y="4082058"/>
            <a:ext cx="26098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PRIMARY USE CASES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3262119" y="4381202"/>
            <a:ext cx="2738824" cy="116532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Essential for secure key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exchange, digital signatures,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establishing certificate-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based trust models in network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communications.</a:t>
            </a:r>
            <a:endParaRPr lang="en-US" dirty="0"/>
          </a:p>
        </p:txBody>
      </p:sp>
      <p:pic>
        <p:nvPicPr>
          <p:cNvPr id="11" name="Image 3" descr="53e190e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0498" y="2992776"/>
            <a:ext cx="952500" cy="55245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222206" y="4082058"/>
            <a:ext cx="267652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COMMON ALGORITHMS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6152599" y="4381202"/>
            <a:ext cx="2815739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Standardized protocols include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RSA (Rivest–Shamir–Adleman)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ECC (Elliptic Curve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Cryptography).</a:t>
            </a:r>
            <a:endParaRPr lang="en-US" dirty="0"/>
          </a:p>
        </p:txBody>
      </p:sp>
      <p:pic>
        <p:nvPicPr>
          <p:cNvPr id="14" name="Image 4" descr="-3180b1d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9899" y="2948133"/>
            <a:ext cx="752475" cy="638175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9087103" y="4082058"/>
            <a:ext cx="2804606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PERFORMANCE TRADE-OFF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9065300" y="4381202"/>
            <a:ext cx="2848213" cy="116532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Effectively solves the key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distribution challenge, though it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requires significantly higher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computational overhead than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symmetric encryption.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435cb3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2124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7646045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Combining Techniques for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Secure Communication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743075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Transport Layer Security (TLS) Workflow</a:t>
            </a:r>
            <a:endParaRPr lang="en-US" dirty="0"/>
          </a:p>
        </p:txBody>
      </p:sp>
      <p:pic>
        <p:nvPicPr>
          <p:cNvPr id="5" name="Image 1" descr="-7605a3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917478"/>
            <a:ext cx="2952750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451503"/>
            <a:ext cx="25717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CONNECTION PHASE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4245203"/>
            <a:ext cx="25717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client initiates a secure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connection request to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server.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1714500" y="26793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44ddca5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423" y="2825390"/>
            <a:ext cx="238125" cy="180975"/>
          </a:xfrm>
          <a:prstGeom prst="rect">
            <a:avLst/>
          </a:prstGeom>
        </p:spPr>
      </p:pic>
      <p:pic>
        <p:nvPicPr>
          <p:cNvPr id="10" name="Image 3" descr="-45cb43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0" y="2917478"/>
            <a:ext cx="2952750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571875" y="3341965"/>
            <a:ext cx="22860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IDENTITY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VERIFICATION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3524250" y="4245203"/>
            <a:ext cx="2686794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server presents its digital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certificate to prove its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identity to the client.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4476750" y="26793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74C"/>
            </a:solidFill>
            <a:prstDash val="solid"/>
            <a:miter lim="800000"/>
          </a:ln>
        </p:spPr>
      </p:sp>
      <p:pic>
        <p:nvPicPr>
          <p:cNvPr id="14" name="Image 4" descr="-27987a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9999" y="2805856"/>
            <a:ext cx="190500" cy="228600"/>
          </a:xfrm>
          <a:prstGeom prst="rect">
            <a:avLst/>
          </a:prstGeom>
        </p:spPr>
      </p:pic>
      <p:pic>
        <p:nvPicPr>
          <p:cNvPr id="15" name="Image 5" descr="6cf740a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0" y="2917478"/>
            <a:ext cx="2952750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334125" y="3451503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KEY EXCHANGE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6286500" y="4245203"/>
            <a:ext cx="257175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Both parties perform 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handshake to negotiate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establish shared session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keys.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7239000" y="26793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A32"/>
            </a:solidFill>
            <a:prstDash val="solid"/>
            <a:miter lim="800000"/>
          </a:ln>
        </p:spPr>
      </p:sp>
      <p:pic>
        <p:nvPicPr>
          <p:cNvPr id="19" name="Image 6" descr="-6f2d0e1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8524" y="2811439"/>
            <a:ext cx="123825" cy="219075"/>
          </a:xfrm>
          <a:prstGeom prst="rect">
            <a:avLst/>
          </a:prstGeom>
        </p:spPr>
      </p:pic>
      <p:pic>
        <p:nvPicPr>
          <p:cNvPr id="20" name="Image 7" descr="-cfaadd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2917478"/>
            <a:ext cx="2952750" cy="1190625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9096375" y="3341965"/>
            <a:ext cx="22860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BULK DATA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PROTECTION</a:t>
            </a:r>
            <a:endParaRPr lang="en-US" dirty="0"/>
          </a:p>
        </p:txBody>
      </p:sp>
      <p:sp>
        <p:nvSpPr>
          <p:cNvPr id="22" name="Text 12"/>
          <p:cNvSpPr/>
          <p:nvPr/>
        </p:nvSpPr>
        <p:spPr>
          <a:xfrm>
            <a:off x="9048750" y="4245203"/>
            <a:ext cx="266700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Once the channel is secured,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symmetric encryption is used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to protect all subsequent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traffic.</a:t>
            </a:r>
            <a:endParaRPr lang="en-US" dirty="0"/>
          </a:p>
        </p:txBody>
      </p:sp>
      <p:sp>
        <p:nvSpPr>
          <p:cNvPr id="23" name="Shape 13"/>
          <p:cNvSpPr/>
          <p:nvPr/>
        </p:nvSpPr>
        <p:spPr>
          <a:xfrm>
            <a:off x="10001250" y="26793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24" name="Image 8" descr="-2512495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55659" y="2803066"/>
            <a:ext cx="171450" cy="228600"/>
          </a:xfrm>
          <a:prstGeom prst="rect">
            <a:avLst/>
          </a:prstGeom>
        </p:spPr>
      </p:pic>
      <p:sp>
        <p:nvSpPr>
          <p:cNvPr id="25" name="Shape 1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5"/>
          <p:cNvSpPr/>
          <p:nvPr/>
        </p:nvSpPr>
        <p:spPr>
          <a:xfrm>
            <a:off x="2257425" y="6214914"/>
            <a:ext cx="767715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ASYMMETRIC CRYPTOGRAPHY ESTABLISHES TRUST AND IDENTITY, WHILE SYMMETRIC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ENCRYPTION PROVIDES EFFICIENT PROTECTION FOR THE ACTIVE SESSION.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Encryption at Rest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Protecting Data in Storage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4476750" cy="37242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 locked digital padlock icon">    </p:cNvPr>
          <p:cNvPicPr>
            <a:picLocks noChangeAspect="1"/>
          </p:cNvPicPr>
          <p:nvPr/>
        </p:nvPicPr>
        <p:blipFill>
          <a:blip r:embed="rId2"/>
          <a:srcRect l="0" r="0" t="8404" b="8404"/>
          <a:stretch/>
        </p:blipFill>
        <p:spPr>
          <a:xfrm>
            <a:off x="476250" y="1771650"/>
            <a:ext cx="4476750" cy="37242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230338"/>
            <a:ext cx="6629846" cy="28130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SCOPE OF PROTECTION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Implemented via full-disk, file-level, database-level, and cloud storage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encryption, including secure backup protocols.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THREAT MITIGATION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Prevents unauthorized access stemming from physical theft, lost devices,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compromised backups, or improper hardware disposal.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IMPORTANT CONSIDERATION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While highly effective, protection is transparent to authorized users once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system is authenticated and unlocked.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9" name="Text 5"/>
          <p:cNvSpPr/>
          <p:nvPr/>
        </p:nvSpPr>
        <p:spPr>
          <a:xfrm>
            <a:off x="1714500" y="6214914"/>
            <a:ext cx="876300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ENCRYPTION AT REST PROVIDES A CRITICAL LAYER OF DEFENSE, THOUGH IT FUNCTIONS PRIMARILY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WHEN SYSTEMS ARE POWERED OFF OR DISCONNECTED FROM AN AUTHENTICATED USER SESSION.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Encryption in Transit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Protecting data during transmission between systems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959001"/>
            <a:ext cx="5238750" cy="155331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SCOPE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Ensuring data integrity and confidentiality while moving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through network channels.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COMMON PROTOCOLS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HTTPS/TLS, VPN, SSH, and secure log forwarding.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2959001"/>
            <a:ext cx="5383262" cy="7597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PRIMARY MITIGATIONS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Prevents network interception, session observation, and man-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in-the-middle attacks.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2314575" y="6414939"/>
            <a:ext cx="756285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EFFECTIVENESS IS MAXIMIZED WHEN PAIRED WITH ENDPOINT IDENTITY VALIDATION.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435cb3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2124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6739533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Encryption vs. Hashing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vs. Digital Signatures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743075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security concepts and their distinct purposes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409825"/>
            <a:ext cx="11239500" cy="328612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-77c74a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409825"/>
            <a:ext cx="11249025" cy="3295650"/>
          </a:xfrm>
          <a:prstGeom prst="rect">
            <a:avLst/>
          </a:prstGeom>
        </p:spPr>
      </p:pic>
      <p:pic>
        <p:nvPicPr>
          <p:cNvPr id="7" name="Image 2" descr="-76d622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409825"/>
            <a:ext cx="11239500" cy="328612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76250" y="2409825"/>
            <a:ext cx="2208950" cy="1011115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Feature</a:t>
            </a:r>
            <a:endParaRPr lang="en-US" dirty="0"/>
          </a:p>
        </p:txBody>
      </p:sp>
      <p:sp>
        <p:nvSpPr>
          <p:cNvPr id="9" name="Text 4"/>
          <p:cNvSpPr/>
          <p:nvPr/>
        </p:nvSpPr>
        <p:spPr>
          <a:xfrm>
            <a:off x="2685200" y="2409825"/>
            <a:ext cx="2398243" cy="1011115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Encryption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5083443" y="2409825"/>
            <a:ext cx="3423862" cy="1011115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Hashing</a:t>
            </a:r>
            <a:endParaRPr lang="en-US" dirty="0"/>
          </a:p>
        </p:txBody>
      </p:sp>
      <p:sp>
        <p:nvSpPr>
          <p:cNvPr id="11" name="Text 6"/>
          <p:cNvSpPr/>
          <p:nvPr/>
        </p:nvSpPr>
        <p:spPr>
          <a:xfrm>
            <a:off x="8507305" y="2409825"/>
            <a:ext cx="3208445" cy="1011115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FFFFFF"/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Digital Signature</a:t>
            </a:r>
            <a:endParaRPr lang="en-US" dirty="0"/>
          </a:p>
        </p:txBody>
      </p:sp>
      <p:sp>
        <p:nvSpPr>
          <p:cNvPr id="12" name="Text 7"/>
          <p:cNvSpPr/>
          <p:nvPr/>
        </p:nvSpPr>
        <p:spPr>
          <a:xfrm>
            <a:off x="476250" y="3420940"/>
            <a:ext cx="2208950" cy="758337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Primary Goal</a:t>
            </a:r>
            <a:endParaRPr lang="en-US" dirty="0"/>
          </a:p>
        </p:txBody>
      </p:sp>
      <p:sp>
        <p:nvSpPr>
          <p:cNvPr id="13" name="Text 8"/>
          <p:cNvSpPr/>
          <p:nvPr/>
        </p:nvSpPr>
        <p:spPr>
          <a:xfrm>
            <a:off x="2685200" y="3420940"/>
            <a:ext cx="2398243" cy="758337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Confidentiality</a:t>
            </a:r>
            <a:endParaRPr lang="en-US" dirty="0"/>
          </a:p>
        </p:txBody>
      </p:sp>
      <p:sp>
        <p:nvSpPr>
          <p:cNvPr id="14" name="Text 9"/>
          <p:cNvSpPr/>
          <p:nvPr/>
        </p:nvSpPr>
        <p:spPr>
          <a:xfrm>
            <a:off x="5083443" y="3420940"/>
            <a:ext cx="3423862" cy="758337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Integrity / Fingerprinting</a:t>
            </a:r>
            <a:endParaRPr lang="en-US" dirty="0"/>
          </a:p>
        </p:txBody>
      </p:sp>
      <p:sp>
        <p:nvSpPr>
          <p:cNvPr id="15" name="Text 10"/>
          <p:cNvSpPr/>
          <p:nvPr/>
        </p:nvSpPr>
        <p:spPr>
          <a:xfrm>
            <a:off x="8507305" y="3420940"/>
            <a:ext cx="3208445" cy="758337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Integrity / Authenticity</a:t>
            </a:r>
            <a:endParaRPr lang="en-US" dirty="0"/>
          </a:p>
        </p:txBody>
      </p:sp>
      <p:sp>
        <p:nvSpPr>
          <p:cNvPr id="16" name="Text 11"/>
          <p:cNvSpPr/>
          <p:nvPr/>
        </p:nvSpPr>
        <p:spPr>
          <a:xfrm>
            <a:off x="476250" y="4179277"/>
            <a:ext cx="2208950" cy="758337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Nature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2685200" y="4179277"/>
            <a:ext cx="2398243" cy="758337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Reversible</a:t>
            </a:r>
            <a:endParaRPr lang="en-US" dirty="0"/>
          </a:p>
        </p:txBody>
      </p:sp>
      <p:sp>
        <p:nvSpPr>
          <p:cNvPr id="18" name="Text 13"/>
          <p:cNvSpPr/>
          <p:nvPr/>
        </p:nvSpPr>
        <p:spPr>
          <a:xfrm>
            <a:off x="5083443" y="4179277"/>
            <a:ext cx="3423862" cy="758337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One-way</a:t>
            </a:r>
            <a:endParaRPr lang="en-US" dirty="0"/>
          </a:p>
        </p:txBody>
      </p:sp>
      <p:sp>
        <p:nvSpPr>
          <p:cNvPr id="19" name="Text 14"/>
          <p:cNvSpPr/>
          <p:nvPr/>
        </p:nvSpPr>
        <p:spPr>
          <a:xfrm>
            <a:off x="8507305" y="4179277"/>
            <a:ext cx="3208445" cy="758337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Private/Public Key</a:t>
            </a:r>
            <a:endParaRPr lang="en-US" dirty="0"/>
          </a:p>
        </p:txBody>
      </p:sp>
      <p:sp>
        <p:nvSpPr>
          <p:cNvPr id="20" name="Text 15"/>
          <p:cNvSpPr/>
          <p:nvPr/>
        </p:nvSpPr>
        <p:spPr>
          <a:xfrm>
            <a:off x="476250" y="4937613"/>
            <a:ext cx="2208950" cy="758337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Question</a:t>
            </a:r>
            <a:endParaRPr lang="en-US" dirty="0"/>
          </a:p>
        </p:txBody>
      </p:sp>
      <p:sp>
        <p:nvSpPr>
          <p:cNvPr id="21" name="Text 16"/>
          <p:cNvSpPr/>
          <p:nvPr/>
        </p:nvSpPr>
        <p:spPr>
          <a:xfrm>
            <a:off x="2685200" y="4937613"/>
            <a:ext cx="2398243" cy="758337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Can it be read?</a:t>
            </a:r>
            <a:endParaRPr lang="en-US" dirty="0"/>
          </a:p>
        </p:txBody>
      </p:sp>
      <p:sp>
        <p:nvSpPr>
          <p:cNvPr id="22" name="Text 17"/>
          <p:cNvSpPr/>
          <p:nvPr/>
        </p:nvSpPr>
        <p:spPr>
          <a:xfrm>
            <a:off x="5083443" y="4937613"/>
            <a:ext cx="3423862" cy="758337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Has it changed?</a:t>
            </a:r>
            <a:endParaRPr lang="en-US" dirty="0"/>
          </a:p>
        </p:txBody>
      </p:sp>
      <p:sp>
        <p:nvSpPr>
          <p:cNvPr id="23" name="Text 18"/>
          <p:cNvSpPr/>
          <p:nvPr/>
        </p:nvSpPr>
        <p:spPr>
          <a:xfrm>
            <a:off x="8507305" y="4937613"/>
            <a:ext cx="3208445" cy="758337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Is it authentic?</a:t>
            </a:r>
            <a:endParaRPr lang="en-US" dirty="0"/>
          </a:p>
        </p:txBody>
      </p:sp>
      <p:sp>
        <p:nvSpPr>
          <p:cNvPr id="24" name="Shape 19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5" name="Text 20"/>
          <p:cNvSpPr/>
          <p:nvPr/>
        </p:nvSpPr>
        <p:spPr>
          <a:xfrm>
            <a:off x="4524092" y="6414939"/>
            <a:ext cx="3143816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MOTTO: ENCRYPT ≠ HASH ≠ SIGN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1a9e2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Beautiful.ai</cp:lastModifiedBy>
  <cp:revision>1</cp:revision>
  <dcterms:created xsi:type="dcterms:W3CDTF">2026-08-10T03:21:41Z</dcterms:created>
  <dcterms:modified xsi:type="dcterms:W3CDTF">2026-08-10T03:21:41Z</dcterms:modified>
</cp:coreProperties>
</file>