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2c3e62.png"/><Relationship Id="rId2" Type="http://schemas.openxmlformats.org/officeDocument/2006/relationships/image" Target="../media/image--2820861e.png"/><Relationship Id="rId3" Type="http://schemas.openxmlformats.org/officeDocument/2006/relationships/image" Target="../media/image--6f0fad5e.png"/><Relationship Id="rId4" Type="http://schemas.openxmlformats.org/officeDocument/2006/relationships/image" Target="../media/image--28bd099e.png"/><Relationship Id="rId5" Type="http://schemas.openxmlformats.org/officeDocument/2006/relationships/image" Target="../media/image--734981e.png"/><Relationship Id="rId6" Type="http://schemas.openxmlformats.org/officeDocument/2006/relationships/image" Target="../media/image--4dcd4a9e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-12172c5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0085fa2.png"/><Relationship Id="rId2" Type="http://schemas.openxmlformats.org/officeDocument/2006/relationships/image" Target="../media/image--6ee8591e2.png"/><Relationship Id="rId3" Type="http://schemas.openxmlformats.org/officeDocument/2006/relationships/image" Target="../media/image--f96049e2.png"/><Relationship Id="rId4" Type="http://schemas.openxmlformats.org/officeDocument/2006/relationships/image" Target="../media/image--10449f9e2.png"/><Relationship Id="rId5" Type="http://schemas.openxmlformats.org/officeDocument/2006/relationships/image" Target="../media/image--44db591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5f89575e1.png"/><Relationship Id="rId2" Type="http://schemas.openxmlformats.org/officeDocument/2006/relationships/image" Target="../media/image--2378ca9e1.png"/><Relationship Id="rId3" Type="http://schemas.openxmlformats.org/officeDocument/2006/relationships/image" Target="../media/image--6c1233de1.png"/><Relationship Id="rId4" Type="http://schemas.openxmlformats.org/officeDocument/2006/relationships/image" Target="../media/image--1b35a71e1.png"/><Relationship Id="rId5" Type="http://schemas.openxmlformats.org/officeDocument/2006/relationships/image" Target="../media/image--e24559e1.png"/><Relationship Id="rId6" Type="http://schemas.openxmlformats.org/officeDocument/2006/relationships/image" Target="../media/image--6e1b659e1.png"/><Relationship Id="rId7" Type="http://schemas.openxmlformats.org/officeDocument/2006/relationships/image" Target="../media/image-22668f1.png"/><Relationship Id="rId8" Type="http://schemas.openxmlformats.org/officeDocument/2006/relationships/image" Target="../media/image-73ebd1.png"/><Relationship Id="rId9" Type="http://schemas.openxmlformats.org/officeDocument/2006/relationships/image" Target="../media/image-320b1.png"/><Relationship Id="rId10" Type="http://schemas.openxmlformats.org/officeDocument/2006/relationships/image" Target="../media/image--5e4a18de1.png"/><Relationship Id="rId11" Type="http://schemas.openxmlformats.org/officeDocument/2006/relationships/image" Target="../media/image-6d27a8a1.png"/><Relationship Id="rId12" Type="http://schemas.openxmlformats.org/officeDocument/2006/relationships/image" Target="../media/image--4dcd4a9e1.png"/><Relationship Id="rId13" Type="http://schemas.openxmlformats.org/officeDocument/2006/relationships/image" Target="../media/image-6f8889e1.png"/><Relationship Id="rId14" Type="http://schemas.openxmlformats.org/officeDocument/2006/relationships/image" Target="../media/image--47024b1e1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54996d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39f723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image" Target="../media/image--4d648ede2.png"/><Relationship Id="rId2" Type="http://schemas.openxmlformats.org/officeDocument/2006/relationships/image" Target="../media/image-0085fa3.png"/><Relationship Id="rId3" Type="http://schemas.openxmlformats.org/officeDocument/2006/relationships/image" Target="../media/image-3c41d1.png"/><Relationship Id="rId4" Type="http://schemas.openxmlformats.org/officeDocument/2006/relationships/image" Target="../media/image-1.png"/><Relationship Id="rId5" Type="http://schemas.openxmlformats.org/officeDocument/2006/relationships/image" Target="../media/image-6389d4a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image" Target="../media/image-0085fa4.png"/><Relationship Id="rId2" Type="http://schemas.openxmlformats.org/officeDocument/2006/relationships/image" Target="../media/image-02ff4ba1.png"/><Relationship Id="rId3" Type="http://schemas.openxmlformats.org/officeDocument/2006/relationships/image" Target="../media/image--327b961e1.png"/><Relationship Id="rId4" Type="http://schemas.openxmlformats.org/officeDocument/2006/relationships/image" Target="../media/image--f96049e3.png"/><Relationship Id="rId5" Type="http://schemas.openxmlformats.org/officeDocument/2006/relationships/image" Target="../media/image--6ee8591e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image" Target="../media/image-2e00b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397c2bde1.png"/><Relationship Id="rId2" Type="http://schemas.openxmlformats.org/officeDocument/2006/relationships/image" Target="../media/image-2a75d5a1.png"/><Relationship Id="rId3" Type="http://schemas.openxmlformats.org/officeDocument/2006/relationships/image" Target="../media/image--7076fa5e1.png"/><Relationship Id="rId4" Type="http://schemas.openxmlformats.org/officeDocument/2006/relationships/image" Target="../media/image--47f262de1.png"/><Relationship Id="rId5" Type="http://schemas.openxmlformats.org/officeDocument/2006/relationships/image" Target="../media/image--4e5f5a9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29d979a1.png"/><Relationship Id="rId2" Type="http://schemas.openxmlformats.org/officeDocument/2006/relationships/image" Target="../media/image-75d43c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020fbc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10449f9e1.png"/><Relationship Id="rId2" Type="http://schemas.openxmlformats.org/officeDocument/2006/relationships/image" Target="../media/image-0016b4a1.png"/><Relationship Id="rId3" Type="http://schemas.openxmlformats.org/officeDocument/2006/relationships/image" Target="../media/image--f96049e1.png"/><Relationship Id="rId4" Type="http://schemas.openxmlformats.org/officeDocument/2006/relationships/image" Target="../media/image--4d648ede1.png"/><Relationship Id="rId5" Type="http://schemas.openxmlformats.org/officeDocument/2006/relationships/image" Target="../media/image--6ee8591e1.png"/><Relationship Id="rId6" Type="http://schemas.openxmlformats.org/officeDocument/2006/relationships/image" Target="../media/image--3945d9e1.png"/><Relationship Id="rId7" Type="http://schemas.openxmlformats.org/officeDocument/2006/relationships/image" Target="../media/image-0085fa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4d06025e1.png"/><Relationship Id="rId2" Type="http://schemas.openxmlformats.org/officeDocument/2006/relationships/image" Target="../media/image--5cb70f5e1.png"/><Relationship Id="rId3" Type="http://schemas.openxmlformats.org/officeDocument/2006/relationships/image" Target="../media/image--1006f25e1.png"/><Relationship Id="rId4" Type="http://schemas.openxmlformats.org/officeDocument/2006/relationships/image" Target="../media/image--45419e1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63e01cde1.png"/><Relationship Id="rId2" Type="http://schemas.openxmlformats.org/officeDocument/2006/relationships/image" Target="../media/image-52497be1.png"/><Relationship Id="rId3" Type="http://schemas.openxmlformats.org/officeDocument/2006/relationships/image" Target="../media/image-55f1.png"/><Relationship Id="rId4" Type="http://schemas.openxmlformats.org/officeDocument/2006/relationships/image" Target="../media/image-46e819a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74ffb1.png"/><Relationship Id="rId2" Type="http://schemas.openxmlformats.org/officeDocument/2006/relationships/image" Target="../media/image--32e7a51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57b1.png"/><Relationship Id="rId2" Type="http://schemas.openxmlformats.org/officeDocument/2006/relationships/image" Target="../media/image--708ef2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Log Retention and Storage Strategy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CompTIA CySA+ CS0-004 | Objective 1.1. Micro Lesson 5</a:t>
            </a:r>
            <a:endParaRPr lang="en-US" dirty="0"/>
          </a:p>
        </p:txBody>
      </p:sp>
      <p:pic>
        <p:nvPicPr>
          <p:cNvPr id="4" name="Image 0" descr="472c3e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2561034"/>
            <a:ext cx="3876675" cy="11906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875" y="3071217"/>
            <a:ext cx="349240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Active SIEM (Hot Storage)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62000" y="3882479"/>
            <a:ext cx="3706654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Immediate ingestion, real-time alerting,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correlation performed on high-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speed, indexed storage.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2174825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08ECD"/>
            </a:solidFill>
            <a:prstDash val="solid"/>
            <a:miter lim="800000"/>
          </a:ln>
        </p:spPr>
      </p:sp>
      <p:pic>
        <p:nvPicPr>
          <p:cNvPr id="8" name="Image 1" descr="-282086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809" y="2446623"/>
            <a:ext cx="152400" cy="247650"/>
          </a:xfrm>
          <a:prstGeom prst="rect">
            <a:avLst/>
          </a:prstGeom>
        </p:spPr>
      </p:pic>
      <p:pic>
        <p:nvPicPr>
          <p:cNvPr id="9" name="Image 2" descr="-6f0fad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151" y="2561034"/>
            <a:ext cx="3876675" cy="1190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492625" y="3071217"/>
            <a:ext cx="320665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Tiered Storage (Warm/Cold)</a:t>
            </a: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4445000" y="3882479"/>
            <a:ext cx="3670935" cy="104239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Migration of logs to secondary storage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tiers based on age and access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frequency to optimize performance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costs.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5857726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46086"/>
            </a:solidFill>
            <a:prstDash val="solid"/>
            <a:miter lim="800000"/>
          </a:ln>
        </p:spPr>
      </p:sp>
      <p:pic>
        <p:nvPicPr>
          <p:cNvPr id="13" name="Image 3" descr="-28bd09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391" y="2471739"/>
            <a:ext cx="200025" cy="180975"/>
          </a:xfrm>
          <a:prstGeom prst="rect">
            <a:avLst/>
          </a:prstGeom>
        </p:spPr>
      </p:pic>
      <p:pic>
        <p:nvPicPr>
          <p:cNvPr id="14" name="Image 4" descr="-73498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200" y="2561034"/>
            <a:ext cx="3876675" cy="11906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175625" y="3071217"/>
            <a:ext cx="3206651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Long-Term Archives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8128000" y="3882479"/>
            <a:ext cx="3565565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Immutable storage (WORM) used for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compliance, regulatory requirements,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historical forensic analysis.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9540776" y="2322909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B354A"/>
            </a:solidFill>
            <a:prstDash val="solid"/>
            <a:miter lim="800000"/>
          </a:ln>
        </p:spPr>
      </p:sp>
      <p:pic>
        <p:nvPicPr>
          <p:cNvPr id="18" name="Image 5" descr="-4dcd4a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697" y="2471737"/>
            <a:ext cx="238125" cy="180975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0" name="Text 12"/>
          <p:cNvSpPr/>
          <p:nvPr/>
        </p:nvSpPr>
        <p:spPr>
          <a:xfrm>
            <a:off x="47625" y="6376690"/>
            <a:ext cx="120967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Log Flow: Source Systems → Aggregation/SIEM (Hot) → Tiered Storage (Warm) → Archive (Cold) | Han’s IT Academy | CySA+ CS0-004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Risks of Retaining Too Little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Consequences of Premature Log Purging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4476750" cy="36671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a digital archive folder with a magnifying glass">    </p:cNvPr>
          <p:cNvPicPr>
            <a:picLocks noChangeAspect="1"/>
          </p:cNvPicPr>
          <p:nvPr/>
        </p:nvPicPr>
        <p:blipFill>
          <a:blip r:embed="rId1"/>
          <a:srcRect l="0" r="0" t="9043" b="9043"/>
          <a:stretch/>
        </p:blipFill>
        <p:spPr>
          <a:xfrm>
            <a:off x="476250" y="1743075"/>
            <a:ext cx="4476750" cy="36671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9250" y="1923604"/>
            <a:ext cx="3190875" cy="331425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909"/>
              </a:lnSpc>
              <a:buClr>
                <a:srgbClr val="22aaee"/>
              </a:buClr>
              <a:buSzPct val="120000"/>
              <a:buChar char="•"/>
            </a:pPr>
            <a: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Loss of Historical Context</a:t>
            </a:r>
            <a:endParaRPr lang="en-US" dirty="0"/>
          </a:p>
          <a:p>
            <a:pPr fontAlgn="ctr" algn="l" lvl="1" marL="283882" indent="0">
              <a:lnSpc>
                <a:spcPts val="1744"/>
              </a:lnSpc>
              <a:spcBef>
                <a:spcPts val="365"/>
              </a:spcBef>
              <a:buNone/>
            </a:pP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Inability to reconstruct past events or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track long-term trends due to missing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data.</a:t>
            </a:r>
            <a:endParaRPr lang="en-US" dirty="0"/>
          </a:p>
          <a:p>
            <a:pPr fontAlgn="ctr" algn="l" marL="241300" indent="-241300">
              <a:lnSpc>
                <a:spcPts val="1909"/>
              </a:lnSpc>
              <a:spcBef>
                <a:spcPts val="1747"/>
              </a:spcBef>
              <a:buClr>
                <a:srgbClr val="22aaee"/>
              </a:buClr>
              <a:buSzPct val="120000"/>
              <a:buChar char="•"/>
            </a:pPr>
            <a: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Undetected Persistent Threats</a:t>
            </a:r>
            <a:endParaRPr lang="en-US" dirty="0"/>
          </a:p>
          <a:p>
            <a:pPr fontAlgn="ctr" algn="l" lvl="1" marL="283882" indent="0">
              <a:lnSpc>
                <a:spcPts val="1744"/>
              </a:lnSpc>
              <a:spcBef>
                <a:spcPts val="365"/>
              </a:spcBef>
              <a:buNone/>
            </a:pP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Slow-moving, low-and-slow attacks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go unnoticed if they exceed the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retention window.</a:t>
            </a:r>
            <a:endParaRPr lang="en-US" dirty="0"/>
          </a:p>
          <a:p>
            <a:pPr fontAlgn="ctr" algn="l" marL="241300" indent="-241300">
              <a:lnSpc>
                <a:spcPts val="1909"/>
              </a:lnSpc>
              <a:spcBef>
                <a:spcPts val="1747"/>
              </a:spcBef>
              <a:buClr>
                <a:srgbClr val="22aaee"/>
              </a:buClr>
              <a:buSzPct val="120000"/>
              <a:buChar char="•"/>
            </a:pPr>
            <a: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Impeded Threat Hunting</a:t>
            </a:r>
            <a:endParaRPr lang="en-US" dirty="0"/>
          </a:p>
          <a:p>
            <a:pPr fontAlgn="ctr" algn="l" lvl="1" marL="283882" indent="0">
              <a:lnSpc>
                <a:spcPts val="1744"/>
              </a:lnSpc>
              <a:spcBef>
                <a:spcPts val="365"/>
              </a:spcBef>
              <a:buNone/>
            </a:pP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Critical telemetry required for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proactive security investigations is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wiped.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715375" y="1923604"/>
            <a:ext cx="3190875" cy="23763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909"/>
              </a:lnSpc>
              <a:buClr>
                <a:srgbClr val="22aaee"/>
              </a:buClr>
              <a:buSzPct val="120000"/>
              <a:buChar char="•"/>
            </a:pPr>
            <a: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Compliance Violations</a:t>
            </a:r>
            <a:endParaRPr lang="en-US" dirty="0"/>
          </a:p>
          <a:p>
            <a:pPr fontAlgn="ctr" algn="l" lvl="1" marL="283882" indent="0">
              <a:lnSpc>
                <a:spcPts val="1744"/>
              </a:lnSpc>
              <a:spcBef>
                <a:spcPts val="365"/>
              </a:spcBef>
              <a:buNone/>
            </a:pP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Failure to meet mandatory data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retention requirements for legal and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regulatory standards.</a:t>
            </a:r>
            <a:endParaRPr lang="en-US" dirty="0"/>
          </a:p>
          <a:p>
            <a:pPr fontAlgn="ctr" algn="l" marL="241300" indent="-241300">
              <a:lnSpc>
                <a:spcPts val="1909"/>
              </a:lnSpc>
              <a:spcBef>
                <a:spcPts val="1747"/>
              </a:spcBef>
              <a:buClr>
                <a:srgbClr val="22aaee"/>
              </a:buClr>
              <a:buSzPct val="120000"/>
              <a:buChar char="•"/>
            </a:pPr>
            <a: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Incomplete Root-Cause</a:t>
            </a:r>
            <a:b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8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Analysis</a:t>
            </a:r>
            <a:endParaRPr lang="en-US" dirty="0"/>
          </a:p>
          <a:p>
            <a:pPr fontAlgn="ctr" algn="l" lvl="1" marL="283882" indent="0">
              <a:lnSpc>
                <a:spcPts val="1744"/>
              </a:lnSpc>
              <a:spcBef>
                <a:spcPts val="365"/>
              </a:spcBef>
              <a:buNone/>
            </a:pP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Inability to identify the initial entry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point or lateral movement trajectory</a:t>
            </a:r>
            <a:b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75" spc="-26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after an incident.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5886450"/>
            <a:ext cx="12192000" cy="97155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2281238" y="6129040"/>
            <a:ext cx="7629525" cy="4827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Scenario: Attacker detected at Day 75, but logs purged at Day 30; 45 days of critical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forensic evidence lost, preventing full scope determination and remediation.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Risks of Retaining Too Much Data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Why excessive data retention is a strategic liability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100263"/>
            <a:ext cx="36195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Increased Storage Costs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848868"/>
            <a:ext cx="3414713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Accumulating redundant, obsolete, or trivial (ROT) data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inflates cloud and physical storage expenses.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92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0085fa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1126" y="1966316"/>
            <a:ext cx="304800" cy="27622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286250" y="2100263"/>
            <a:ext cx="36195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457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Larger Breach Exposure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2848868"/>
            <a:ext cx="3368427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Storing unnecessary data expands the attack surface,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increasing the potential impact of a data breach.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73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6ee859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427" y="1928644"/>
            <a:ext cx="257175" cy="3429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96250" y="2100263"/>
            <a:ext cx="3619500" cy="1552575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838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Privacy &amp; Compliance Concerns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382000" y="2848868"/>
            <a:ext cx="3333750" cy="5080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Extended retention conflicts with data minimization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principles required by GDPR, CCPA, and other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regulations.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954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f9604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685" y="1932830"/>
            <a:ext cx="285750" cy="34290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476250" y="4105275"/>
            <a:ext cx="5524500" cy="1552575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762000" y="4619923"/>
            <a:ext cx="5238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Legal Discovery Burden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762000" y="4853880"/>
            <a:ext cx="5238750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Massive data footprints complicate legal holds and significantly increase the cost of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eDiscovery processes.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28813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-10449f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5254" y="3942029"/>
            <a:ext cx="333375" cy="333375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6191250" y="4105275"/>
            <a:ext cx="5524500" cy="1552575"/>
          </a:xfrm>
          <a:prstGeom prst="rect">
            <a:avLst/>
          </a:prstGeom>
          <a:solidFill>
            <a:srgbClr val="FF797A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6477000" y="4619923"/>
            <a:ext cx="5238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Slower Search Performance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6477000" y="4853880"/>
            <a:ext cx="5238750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Excessive information volume hinders the ability to retrieve relevant assets, reducing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organizational efficiency.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85963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4647"/>
            </a:solidFill>
            <a:prstDash val="solid"/>
            <a:miter lim="800000"/>
          </a:ln>
        </p:spPr>
      </p:sp>
      <p:pic>
        <p:nvPicPr>
          <p:cNvPr id="28" name="Image 4" descr="-44db59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2581" y="3958772"/>
            <a:ext cx="409575" cy="295275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30" name="Text 23"/>
          <p:cNvSpPr/>
          <p:nvPr/>
        </p:nvSpPr>
        <p:spPr>
          <a:xfrm>
            <a:off x="3233738" y="6376690"/>
            <a:ext cx="57245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Keeping everything forever can be both expensive and risky.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Integrity, Access, and Disposal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Lifecycle Management Stages</a:t>
            </a:r>
            <a:endParaRPr lang="en-US" dirty="0"/>
          </a:p>
        </p:txBody>
      </p:sp>
      <p:pic>
        <p:nvPicPr>
          <p:cNvPr id="4" name="Image 0" descr="-5f8957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2338388"/>
            <a:ext cx="2952750" cy="11906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875" y="2848570"/>
            <a:ext cx="257175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Create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62000" y="1541711"/>
            <a:ext cx="2571750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Generate and initialize data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assets.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1714500" y="21002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08ECD"/>
            </a:solidFill>
            <a:prstDash val="solid"/>
            <a:miter lim="800000"/>
          </a:ln>
        </p:spPr>
      </p:sp>
      <p:pic>
        <p:nvPicPr>
          <p:cNvPr id="8" name="Image 1" descr="-2378ca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586" y="2232347"/>
            <a:ext cx="219075" cy="219075"/>
          </a:xfrm>
          <a:prstGeom prst="rect">
            <a:avLst/>
          </a:prstGeom>
        </p:spPr>
      </p:pic>
      <p:pic>
        <p:nvPicPr>
          <p:cNvPr id="9" name="Image 2" descr="-6c1233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2338388"/>
            <a:ext cx="2952750" cy="1190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571875" y="2848570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Collect</a:t>
            </a: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3524250" y="1541711"/>
            <a:ext cx="2666256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Aggregate inputs from internal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external sources.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4476750" y="21002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97CAD"/>
            </a:solidFill>
            <a:prstDash val="solid"/>
            <a:miter lim="800000"/>
          </a:ln>
        </p:spPr>
      </p:sp>
      <p:pic>
        <p:nvPicPr>
          <p:cNvPr id="13" name="Image 3" descr="-1b35a7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625" y="2249090"/>
            <a:ext cx="209550" cy="180975"/>
          </a:xfrm>
          <a:prstGeom prst="rect">
            <a:avLst/>
          </a:prstGeom>
        </p:spPr>
      </p:pic>
      <p:pic>
        <p:nvPicPr>
          <p:cNvPr id="14" name="Image 4" descr="-e2455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50" y="2338388"/>
            <a:ext cx="2952750" cy="11906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6334125" y="2848570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Store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6286500" y="1541711"/>
            <a:ext cx="2571750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Maintain data in secure,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accessible repositories.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7239000" y="21002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66E99"/>
            </a:solidFill>
            <a:prstDash val="solid"/>
            <a:miter lim="800000"/>
          </a:ln>
        </p:spPr>
      </p:sp>
      <p:pic>
        <p:nvPicPr>
          <p:cNvPr id="18" name="Image 5" descr="-6e1b65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3410" y="2223975"/>
            <a:ext cx="171450" cy="228600"/>
          </a:xfrm>
          <a:prstGeom prst="rect">
            <a:avLst/>
          </a:prstGeom>
        </p:spPr>
      </p:pic>
      <p:pic>
        <p:nvPicPr>
          <p:cNvPr id="19" name="Image 6" descr="22668f6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2338388"/>
            <a:ext cx="2952750" cy="1190625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9096375" y="2848570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Protect</a:t>
            </a:r>
            <a:endParaRPr lang="en-US" dirty="0"/>
          </a:p>
        </p:txBody>
      </p:sp>
      <p:sp>
        <p:nvSpPr>
          <p:cNvPr id="21" name="Text 12"/>
          <p:cNvSpPr/>
          <p:nvPr/>
        </p:nvSpPr>
        <p:spPr>
          <a:xfrm>
            <a:off x="9048750" y="1541711"/>
            <a:ext cx="2571750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Apply security controls to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data integrity.</a:t>
            </a:r>
            <a:endParaRPr lang="en-US" dirty="0"/>
          </a:p>
        </p:txBody>
      </p:sp>
      <p:sp>
        <p:nvSpPr>
          <p:cNvPr id="22" name="Shape 13"/>
          <p:cNvSpPr/>
          <p:nvPr/>
        </p:nvSpPr>
        <p:spPr>
          <a:xfrm>
            <a:off x="10001250" y="21002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46086"/>
            </a:solidFill>
            <a:prstDash val="solid"/>
            <a:miter lim="800000"/>
          </a:ln>
        </p:spPr>
      </p:sp>
      <p:pic>
        <p:nvPicPr>
          <p:cNvPr id="23" name="Image 7" descr="73ebd52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4499" y="2226766"/>
            <a:ext cx="190500" cy="228600"/>
          </a:xfrm>
          <a:prstGeom prst="rect">
            <a:avLst/>
          </a:prstGeom>
        </p:spPr>
      </p:pic>
      <p:pic>
        <p:nvPicPr>
          <p:cNvPr id="24" name="Image 8" descr="320b66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7375" y="3624263"/>
            <a:ext cx="2952750" cy="1190625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2190750" y="4134445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Retrieve</a:t>
            </a:r>
            <a:endParaRPr lang="en-US" dirty="0"/>
          </a:p>
        </p:txBody>
      </p:sp>
      <p:sp>
        <p:nvSpPr>
          <p:cNvPr id="26" name="Text 15"/>
          <p:cNvSpPr/>
          <p:nvPr/>
        </p:nvSpPr>
        <p:spPr>
          <a:xfrm>
            <a:off x="2143125" y="5142161"/>
            <a:ext cx="2571750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Enable efficient access for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business operations.</a:t>
            </a:r>
            <a:endParaRPr lang="en-US" dirty="0"/>
          </a:p>
        </p:txBody>
      </p:sp>
      <p:sp>
        <p:nvSpPr>
          <p:cNvPr id="27" name="Shape 16"/>
          <p:cNvSpPr/>
          <p:nvPr/>
        </p:nvSpPr>
        <p:spPr>
          <a:xfrm>
            <a:off x="3095625" y="45767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15172"/>
            </a:solidFill>
            <a:prstDash val="solid"/>
            <a:miter lim="800000"/>
          </a:ln>
        </p:spPr>
      </p:sp>
      <p:pic>
        <p:nvPicPr>
          <p:cNvPr id="28" name="Image 9" descr="-5e4a18d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9804" y="4717218"/>
            <a:ext cx="276225" cy="200025"/>
          </a:xfrm>
          <a:prstGeom prst="rect">
            <a:avLst/>
          </a:prstGeom>
        </p:spPr>
      </p:pic>
      <p:pic>
        <p:nvPicPr>
          <p:cNvPr id="29" name="Image 10" descr="6d27a8a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9625" y="3624263"/>
            <a:ext cx="2952750" cy="1190625"/>
          </a:xfrm>
          <a:prstGeom prst="rect">
            <a:avLst/>
          </a:prstGeom>
        </p:spPr>
      </p:pic>
      <p:sp>
        <p:nvSpPr>
          <p:cNvPr id="30" name="Text 17"/>
          <p:cNvSpPr/>
          <p:nvPr/>
        </p:nvSpPr>
        <p:spPr>
          <a:xfrm>
            <a:off x="4953000" y="4134445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Archive</a:t>
            </a:r>
            <a:endParaRPr lang="en-US" dirty="0"/>
          </a:p>
        </p:txBody>
      </p:sp>
      <p:sp>
        <p:nvSpPr>
          <p:cNvPr id="31" name="Text 18"/>
          <p:cNvSpPr/>
          <p:nvPr/>
        </p:nvSpPr>
        <p:spPr>
          <a:xfrm>
            <a:off x="4905375" y="5142161"/>
            <a:ext cx="2614761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Move aging data to long-term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storage.</a:t>
            </a:r>
            <a:endParaRPr lang="en-US" dirty="0"/>
          </a:p>
        </p:txBody>
      </p:sp>
      <p:sp>
        <p:nvSpPr>
          <p:cNvPr id="32" name="Shape 19"/>
          <p:cNvSpPr/>
          <p:nvPr/>
        </p:nvSpPr>
        <p:spPr>
          <a:xfrm>
            <a:off x="5857875" y="45767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E435E"/>
            </a:solidFill>
            <a:prstDash val="solid"/>
            <a:miter lim="800000"/>
          </a:ln>
        </p:spPr>
      </p:sp>
      <p:pic>
        <p:nvPicPr>
          <p:cNvPr id="33" name="Image 11" descr="-4dcd4a9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8796" y="4725590"/>
            <a:ext cx="238125" cy="180975"/>
          </a:xfrm>
          <a:prstGeom prst="rect">
            <a:avLst/>
          </a:prstGeom>
        </p:spPr>
      </p:pic>
      <p:pic>
        <p:nvPicPr>
          <p:cNvPr id="34" name="Image 12" descr="6f8889e2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81875" y="3624263"/>
            <a:ext cx="2952750" cy="1190625"/>
          </a:xfrm>
          <a:prstGeom prst="rect">
            <a:avLst/>
          </a:prstGeom>
        </p:spPr>
      </p:pic>
      <p:sp>
        <p:nvSpPr>
          <p:cNvPr id="35" name="Text 20"/>
          <p:cNvSpPr/>
          <p:nvPr/>
        </p:nvSpPr>
        <p:spPr>
          <a:xfrm>
            <a:off x="7715250" y="4134445"/>
            <a:ext cx="2286000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Dispose</a:t>
            </a:r>
            <a:endParaRPr lang="en-US" dirty="0"/>
          </a:p>
        </p:txBody>
      </p:sp>
      <p:sp>
        <p:nvSpPr>
          <p:cNvPr id="36" name="Text 21"/>
          <p:cNvSpPr/>
          <p:nvPr/>
        </p:nvSpPr>
        <p:spPr>
          <a:xfrm>
            <a:off x="7667625" y="5142161"/>
            <a:ext cx="2572048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Securely delete data or apply</a:t>
            </a:r>
            <a:b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legal holds.</a:t>
            </a:r>
            <a:endParaRPr lang="en-US" dirty="0"/>
          </a:p>
        </p:txBody>
      </p:sp>
      <p:sp>
        <p:nvSpPr>
          <p:cNvPr id="37" name="Shape 22"/>
          <p:cNvSpPr/>
          <p:nvPr/>
        </p:nvSpPr>
        <p:spPr>
          <a:xfrm>
            <a:off x="8620125" y="457676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B354A"/>
            </a:solidFill>
            <a:prstDash val="solid"/>
            <a:miter lim="800000"/>
          </a:ln>
        </p:spPr>
      </p:sp>
      <p:pic>
        <p:nvPicPr>
          <p:cNvPr id="38" name="Image 13" descr="-47024b1e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52208" y="4700475"/>
            <a:ext cx="219075" cy="228600"/>
          </a:xfrm>
          <a:prstGeom prst="rect">
            <a:avLst/>
          </a:prstGeom>
        </p:spPr>
      </p:pic>
      <p:sp>
        <p:nvSpPr>
          <p:cNvPr id="39" name="Shape 23"/>
          <p:cNvSpPr/>
          <p:nvPr/>
        </p:nvSpPr>
        <p:spPr>
          <a:xfrm>
            <a:off x="0" y="5886450"/>
            <a:ext cx="12192000" cy="97155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40" name="Text 24"/>
          <p:cNvSpPr/>
          <p:nvPr/>
        </p:nvSpPr>
        <p:spPr>
          <a:xfrm>
            <a:off x="1319213" y="6129040"/>
            <a:ext cx="9553575" cy="4827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Key requirements include utilizing persistent formats, ensuring continuous integrity validation, enforcing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strict access controls, maintaining compliance through audit trails, and following secure deletion protocols.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4128249" cy="5943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digital archive of server log files">    </p:cNvPr>
          <p:cNvPicPr>
            <a:picLocks noChangeAspect="1"/>
          </p:cNvPicPr>
          <p:nvPr/>
        </p:nvPicPr>
        <p:blipFill>
          <a:blip r:embed="rId1"/>
          <a:srcRect l="15271" r="15271" t="0" b="0"/>
          <a:stretch/>
        </p:blipFill>
        <p:spPr>
          <a:xfrm>
            <a:off x="95250" y="95250"/>
            <a:ext cx="4128249" cy="5943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99749" y="579090"/>
            <a:ext cx="7172325" cy="1974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555"/>
              </a:lnSpc>
            </a:pPr>
            <a:r>
              <a:rPr lang="en-US" sz="1350" spc="-81" kern="0" dirty="0">
                <a:solidFill>
                  <a:srgbClr val="22AAE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Case Study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699749" y="992386"/>
            <a:ext cx="4630832" cy="98732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3888"/>
              </a:lnSpc>
              <a:spcBef>
                <a:spcPts val="1666"/>
              </a:spcBef>
            </a:pPr>
            <a:r>
              <a:rPr lang="en-US" sz="3375" spc="-203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Realistic SOC Scenario:</a:t>
            </a:r>
            <a:br>
              <a:rPr lang="en-US" sz="3375" spc="-203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375" spc="-203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Tiered Storage Utility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699749" y="2114699"/>
            <a:ext cx="7172325" cy="2369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66"/>
              </a:lnSpc>
              <a:spcBef>
                <a:spcPts val="1042"/>
              </a:spcBef>
            </a:pPr>
            <a:r>
              <a:rPr lang="en-US" sz="1620" spc="-9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Incident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699749" y="2557611"/>
            <a:ext cx="7544574" cy="107111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711"/>
              </a:lnSpc>
              <a:spcBef>
                <a:spcPts val="1591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Threat Intel:</a:t>
            </a:r>
            <a:pPr fontAlgn="ctr" algn="l">
              <a:lnSpc>
                <a:spcPts val="1711"/>
              </a:lnSpc>
            </a:pP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Identified a 4-month-old malicious infrastructure pattern.</a:t>
            </a:r>
            <a:endParaRPr lang="en-US" dirty="0"/>
          </a:p>
          <a:p>
            <a:pPr fontAlgn="ctr" algn="l" marL="241300" indent="-241300">
              <a:lnSpc>
                <a:spcPts val="1711"/>
              </a:lnSpc>
              <a:spcBef>
                <a:spcPts val="1620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SIEM Constraints:</a:t>
            </a:r>
            <a:pPr fontAlgn="ctr" algn="l">
              <a:lnSpc>
                <a:spcPts val="1711"/>
              </a:lnSpc>
            </a:pP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Standard SIEM configuration limits hot data to 30 days.</a:t>
            </a:r>
            <a:endParaRPr lang="en-US" dirty="0"/>
          </a:p>
          <a:p>
            <a:pPr fontAlgn="ctr" algn="l" marL="241300" indent="-241300">
              <a:lnSpc>
                <a:spcPts val="1711"/>
              </a:lnSpc>
              <a:spcBef>
                <a:spcPts val="1620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Data Availability:</a:t>
            </a:r>
            <a:pPr fontAlgn="ctr" algn="l">
              <a:lnSpc>
                <a:spcPts val="1711"/>
              </a:lnSpc>
            </a:pP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6 months of historical logs were archived in cold/compressed storage.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699749" y="3818037"/>
            <a:ext cx="7172325" cy="2369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66"/>
              </a:lnSpc>
              <a:spcBef>
                <a:spcPts val="1461"/>
              </a:spcBef>
            </a:pPr>
            <a:r>
              <a:rPr lang="en-US" sz="1620" spc="-9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Outcome &amp; Lesson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699749" y="4260949"/>
            <a:ext cx="7525077" cy="12955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711"/>
              </a:lnSpc>
              <a:spcBef>
                <a:spcPts val="1591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Success:</a:t>
            </a:r>
            <a:pPr fontAlgn="ctr" algn="l">
              <a:lnSpc>
                <a:spcPts val="1711"/>
              </a:lnSpc>
            </a:pP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The team successfully retrieved and indexed cold logs to confirm the scope of</a:t>
            </a:r>
            <a:b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historical impact.</a:t>
            </a:r>
            <a:endParaRPr lang="en-US" dirty="0"/>
          </a:p>
          <a:p>
            <a:pPr fontAlgn="ctr" algn="l" marL="241300" indent="-241300">
              <a:lnSpc>
                <a:spcPts val="1711"/>
              </a:lnSpc>
              <a:spcBef>
                <a:spcPts val="1620"/>
              </a:spcBef>
              <a:buClr>
                <a:srgbClr val="22aaee"/>
              </a:buClr>
              <a:buSzPct val="120000"/>
              <a:buChar char="•"/>
            </a:pPr>
            <a:r>
              <a:rPr lang="en-US" sz="1485" spc="-8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Strategic Lesson:</a:t>
            </a:r>
            <a:pPr fontAlgn="ctr" algn="l">
              <a:lnSpc>
                <a:spcPts val="1711"/>
              </a:lnSpc>
            </a:pP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 Implementing tiered storage architecture enables comprehensive</a:t>
            </a:r>
            <a:b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investigative capabilities without the prohibitive costs of maintaining all data on high-</a:t>
            </a:r>
            <a:b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485" spc="-8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performance infrastructure.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1319213" y="6376690"/>
            <a:ext cx="955357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Tiered storage balances the need for long-term investigative visibility with infrastructure cost optimization.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Analyst Retention Checklist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Best practices for managing and preserving analytical data assets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952500" y="2244626"/>
            <a:ext cx="3460700" cy="311854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2246"/>
              </a:lnSpc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Identify requirements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Assess regulatory and internal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retention policies.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Map to use cases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Align data preservation with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ongoing analytical objectives.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Estimate growth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Forecast data volume to inform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capacity planning.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08500" y="2244626"/>
            <a:ext cx="3460700" cy="33791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2246"/>
              </a:lnSpc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Define tiers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Implement storage tiers based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on data frequency and utility.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Test retrieval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Conduct periodic audits 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long-term data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accessibility.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Protect archives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Secure historical datasets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against corruption or loss.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064500" y="2244626"/>
            <a:ext cx="3460700" cy="36397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2246"/>
              </a:lnSpc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Monitor access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Track and control user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permissions to sensitive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information.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Apply legal holds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Establish protocols for data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preservation during legal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requirements.</a:t>
            </a:r>
            <a:endParaRPr lang="en-US" dirty="0"/>
          </a:p>
          <a:p>
            <a:pPr fontAlgn="ctr" algn="l" marL="508000" indent="-444500">
              <a:lnSpc>
                <a:spcPts val="2246"/>
              </a:lnSpc>
              <a:spcBef>
                <a:spcPts val="2055"/>
              </a:spcBef>
              <a:buSzPct val="120000"/>
              <a:buBlip>
                <a:blip r:embed="rId1"/>
              </a:buBlip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Document exceptions</a:t>
            </a:r>
            <a:endParaRPr lang="en-US" dirty="0"/>
          </a:p>
          <a:p>
            <a:pPr fontAlgn="ctr" algn="l" lvl="1" marL="952500" indent="-44450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Maintain a formal record of all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policy deviations.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framework for effective data lifecycle management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100263"/>
            <a:ext cx="36195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Retain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848868"/>
            <a:ext cx="3389114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Define the duration for which data must be kept based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on operational value and compliance requirements.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92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4d648e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3683" y="1953759"/>
            <a:ext cx="295275" cy="2952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286250" y="2100263"/>
            <a:ext cx="36195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457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Store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2848868"/>
            <a:ext cx="3538240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Designate the appropriate storage environment based on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accessibility needs and security protocols.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73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0085fa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126" y="1966316"/>
            <a:ext cx="304800" cy="276225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96250" y="2100263"/>
            <a:ext cx="3619500" cy="1552575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8382000" y="2614910"/>
            <a:ext cx="3333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Tier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382000" y="2848868"/>
            <a:ext cx="3435697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Establish performance levels; higher-speed tiers are for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active use, while slower tiers are for cost-efficiency.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954881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3c41d5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310" y="1966319"/>
            <a:ext cx="304800" cy="26670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476250" y="4105275"/>
            <a:ext cx="5524500" cy="1552575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762000" y="4619923"/>
            <a:ext cx="5238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Archive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762000" y="4853880"/>
            <a:ext cx="5238750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Move long-term, infrequently accessed data to secondary storage for compliance or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historical preservation.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28813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189399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694" y="3971329"/>
            <a:ext cx="352425" cy="266700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6191250" y="4105275"/>
            <a:ext cx="5524500" cy="1552575"/>
          </a:xfrm>
          <a:prstGeom prst="rect">
            <a:avLst/>
          </a:prstGeom>
          <a:solidFill>
            <a:srgbClr val="FF797A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6477000" y="4619923"/>
            <a:ext cx="5238750" cy="18544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460"/>
              </a:lnSpc>
            </a:pPr>
            <a:r>
              <a:rPr lang="en-US" sz="1267" spc="-76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Dispose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6477000" y="4853880"/>
            <a:ext cx="5419279" cy="33873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34"/>
              </a:lnSpc>
              <a:spcBef>
                <a:spcPts val="375"/>
              </a:spcBef>
            </a:pP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Securely purge data that has exceeded its retention period to minimize storage costs and</a:t>
            </a:r>
            <a:b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75" spc="-2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liability exposure.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85963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4647"/>
            </a:solidFill>
            <a:prstDash val="solid"/>
            <a:miter lim="800000"/>
          </a:ln>
        </p:spPr>
      </p:sp>
      <p:pic>
        <p:nvPicPr>
          <p:cNvPr id="28" name="Image 4" descr="6389d4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4438" y="3933656"/>
            <a:ext cx="323850" cy="342900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30" name="Text 23"/>
          <p:cNvSpPr/>
          <p:nvPr/>
        </p:nvSpPr>
        <p:spPr>
          <a:xfrm>
            <a:off x="1195388" y="6376690"/>
            <a:ext cx="98012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Important Note: Legal holds take precedence over all standard deletion policies and must be strictly enforced.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Knowledge Check: Data Management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Test your understanding of storage and compliance best practices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095375" y="2081213"/>
            <a:ext cx="714375" cy="714375"/>
          </a:xfrm>
          <a:prstGeom prst="ellipse">
            <a:avLst/>
          </a:prstGeom>
          <a:solidFill>
            <a:srgbClr val="FFD9AD"/>
          </a:solidFill>
          <a:ln>
            <a:miter lim="800000"/>
          </a:ln>
        </p:spPr>
      </p:sp>
      <p:pic>
        <p:nvPicPr>
          <p:cNvPr id="5" name="Image 0" descr="0085fa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7688" y="2304454"/>
            <a:ext cx="304800" cy="2762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00250" y="203418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Storage Tiers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2000250" y="2376339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Determine cost-effectiveness of migrating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to archive versus cold storage.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095375" y="3319463"/>
            <a:ext cx="714375" cy="714375"/>
          </a:xfrm>
          <a:prstGeom prst="ellipse">
            <a:avLst/>
          </a:prstGeom>
          <a:solidFill>
            <a:srgbClr val="FEC088"/>
          </a:solidFill>
          <a:ln>
            <a:miter lim="800000"/>
          </a:ln>
        </p:spPr>
      </p:sp>
      <p:pic>
        <p:nvPicPr>
          <p:cNvPr id="9" name="Image 1" descr="02ff4b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304" y="3492476"/>
            <a:ext cx="323850" cy="3714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000250" y="327243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Retention Risks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2000250" y="3614589"/>
            <a:ext cx="4349800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Identify primary dangers associated with non-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compliant data deletion cycles.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1095375" y="4557713"/>
            <a:ext cx="714375" cy="714375"/>
          </a:xfrm>
          <a:prstGeom prst="ellipse">
            <a:avLst/>
          </a:prstGeom>
          <a:solidFill>
            <a:srgbClr val="FD864D"/>
          </a:solidFill>
          <a:ln>
            <a:miter lim="800000"/>
          </a:ln>
        </p:spPr>
      </p:sp>
      <p:pic>
        <p:nvPicPr>
          <p:cNvPr id="13" name="Image 2" descr="-327b96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246" y="4793511"/>
            <a:ext cx="285750" cy="2381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000250" y="451068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Cost-Benefit Strategies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2000250" y="4852839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Balance data accessibility requirements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against long-term storage overhead.</a:t>
            </a:r>
            <a:endParaRPr lang="en-US" dirty="0"/>
          </a:p>
        </p:txBody>
      </p:sp>
      <p:sp>
        <p:nvSpPr>
          <p:cNvPr id="16" name="Shape 11"/>
          <p:cNvSpPr/>
          <p:nvPr/>
        </p:nvSpPr>
        <p:spPr>
          <a:xfrm>
            <a:off x="6334125" y="2081213"/>
            <a:ext cx="714375" cy="714375"/>
          </a:xfrm>
          <a:prstGeom prst="ellipse">
            <a:avLst/>
          </a:prstGeom>
          <a:solidFill>
            <a:srgbClr val="FF8000"/>
          </a:solidFill>
          <a:ln>
            <a:miter lim="800000"/>
          </a:ln>
        </p:spPr>
      </p:sp>
      <p:pic>
        <p:nvPicPr>
          <p:cNvPr id="17" name="Image 3" descr="-f9604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998" y="2270968"/>
            <a:ext cx="285750" cy="3429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239000" y="203418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Legal Holds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7239000" y="2376339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Suspend automated deletion policies to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comply with discovery requirements.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6334125" y="3319463"/>
            <a:ext cx="714375" cy="714375"/>
          </a:xfrm>
          <a:prstGeom prst="ellipse">
            <a:avLst/>
          </a:prstGeom>
          <a:solidFill>
            <a:srgbClr val="FF797A"/>
          </a:solidFill>
          <a:ln>
            <a:miter lim="800000"/>
          </a:ln>
        </p:spPr>
      </p:sp>
      <p:pic>
        <p:nvPicPr>
          <p:cNvPr id="21" name="Image 4" descr="-6ee859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740" y="3505032"/>
            <a:ext cx="257175" cy="3429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239000" y="3272433"/>
            <a:ext cx="4143375" cy="2632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74"/>
              </a:lnSpc>
            </a:pPr>
            <a:r>
              <a:rPr lang="en-US" sz="1800" spc="-108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Exposure</a:t>
            </a:r>
            <a:endParaRPr lang="en-US" dirty="0"/>
          </a:p>
        </p:txBody>
      </p:sp>
      <p:sp>
        <p:nvSpPr>
          <p:cNvPr id="23" name="Text 16"/>
          <p:cNvSpPr/>
          <p:nvPr/>
        </p:nvSpPr>
        <p:spPr>
          <a:xfrm>
            <a:off x="7239000" y="3614589"/>
            <a:ext cx="4143375" cy="5211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610"/>
              </a:spcBef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Analyze common vectors for unauthorized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internal access to sensitive datasets.</a:t>
            </a:r>
            <a:endParaRPr lang="en-US" dirty="0"/>
          </a:p>
        </p:txBody>
      </p:sp>
      <p:sp>
        <p:nvSpPr>
          <p:cNvPr id="24" name="Shape 17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5" name="Text 18"/>
          <p:cNvSpPr/>
          <p:nvPr/>
        </p:nvSpPr>
        <p:spPr>
          <a:xfrm>
            <a:off x="2166938" y="6376690"/>
            <a:ext cx="78581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Refer to the Appendix for the Answer Key and detailed explanations for each scenario.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13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digital hourglass">    </p:cNvPr>
          <p:cNvPicPr>
            <a:picLocks noChangeAspect="1"/>
          </p:cNvPicPr>
          <p:nvPr/>
        </p:nvPicPr>
        <p:blipFill>
          <a:blip r:embed="rId1"/>
          <a:srcRect l="311" r="311" t="0" b="0"/>
          <a:stretch/>
        </p:blipFill>
        <p:spPr>
          <a:xfrm>
            <a:off x="6096000" y="0"/>
            <a:ext cx="6096000" cy="61341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1161008"/>
            <a:ext cx="5238750" cy="2193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728"/>
              </a:lnSpc>
            </a:pPr>
            <a:r>
              <a:rPr lang="en-US" sz="1500" spc="-90" kern="0" dirty="0">
                <a:solidFill>
                  <a:srgbClr val="22AAE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Key Takeaways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1620143"/>
            <a:ext cx="52387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320"/>
              </a:lnSpc>
              <a:spcBef>
                <a:spcPts val="1851"/>
              </a:spcBef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Final Summary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2341662"/>
            <a:ext cx="5395913" cy="26390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901"/>
              </a:lnSpc>
              <a:spcBef>
                <a:spcPts val="1335"/>
              </a:spcBef>
              <a:buClr>
                <a:srgbClr val="22aaee"/>
              </a:buClr>
              <a:buSzPct val="120000"/>
              <a:buChar char="•"/>
            </a:pPr>
            <a:r>
              <a:rPr lang="en-US" sz="1650" spc="-9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Retention vs. Accessibility</a:t>
            </a:r>
            <a:pPr fontAlgn="ctr" algn="l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: Retention drives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organizational survival; strategic storage ensures data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remains accessible when needed.</a:t>
            </a:r>
            <a:endParaRPr lang="en-US" dirty="0"/>
          </a:p>
          <a:p>
            <a:pPr fontAlgn="ctr" algn="l" marL="241300" indent="-241300">
              <a:lnSpc>
                <a:spcPts val="1901"/>
              </a:lnSpc>
              <a:spcBef>
                <a:spcPts val="1800"/>
              </a:spcBef>
              <a:buClr>
                <a:srgbClr val="22aaee"/>
              </a:buClr>
              <a:buSzPct val="120000"/>
              <a:buChar char="•"/>
            </a:pPr>
            <a:r>
              <a:rPr lang="en-US" sz="1650" spc="-9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Risk &amp; Cost Optimization</a:t>
            </a:r>
            <a:pPr fontAlgn="ctr" algn="l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: Implement data tiering to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balance operational costs against security and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compliance risks.</a:t>
            </a:r>
            <a:endParaRPr lang="en-US" dirty="0"/>
          </a:p>
          <a:p>
            <a:pPr fontAlgn="ctr" algn="l" marL="241300" indent="-241300">
              <a:lnSpc>
                <a:spcPts val="1901"/>
              </a:lnSpc>
              <a:spcBef>
                <a:spcPts val="1800"/>
              </a:spcBef>
              <a:buClr>
                <a:srgbClr val="22aaee"/>
              </a:buClr>
              <a:buSzPct val="120000"/>
              <a:buChar char="•"/>
            </a:pPr>
            <a:r>
              <a:rPr lang="en-US" sz="1650" spc="-99" kern="0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Integrity &amp; Lifecycle</a:t>
            </a:r>
            <a:pPr fontAlgn="ctr" algn="l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: Maintain strict data integrity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throughout the lifecycle, concluding with secure, verified</a:t>
            </a:r>
            <a:b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disposal.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281238" y="6376690"/>
            <a:ext cx="7629525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Keep the evidence long enough to matter—but no longer than the mission requires.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08250" y="378172"/>
            <a:ext cx="6375499" cy="10971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Forensic Challenge: Why</a:t>
            </a:r>
            <a:b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Long-Term Retention Matters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587550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Reconstructing the attack timeline requires access to historical telemetry</a:t>
            </a:r>
            <a:endParaRPr lang="en-US" dirty="0"/>
          </a:p>
        </p:txBody>
      </p:sp>
      <p:pic>
        <p:nvPicPr>
          <p:cNvPr id="4" name="Image 0" descr="-397c2b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19375"/>
            <a:ext cx="12192000" cy="39052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514725" y="4712196"/>
            <a:ext cx="1809750" cy="1754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82"/>
              </a:lnSpc>
            </a:pPr>
            <a:r>
              <a:rPr lang="en-US" sz="1200" spc="-72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Step 1: Initial Access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3514725" y="4967288"/>
            <a:ext cx="1831628" cy="66675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13"/>
              </a:lnSpc>
              <a:spcBef>
                <a:spcPts val="615"/>
              </a:spcBef>
            </a:pP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point of entry where the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threat actor first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compromises the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environment.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2952750" y="4657725"/>
            <a:ext cx="495300" cy="495300"/>
          </a:xfrm>
          <a:prstGeom prst="ellipse">
            <a:avLst/>
          </a:prstGeom>
          <a:solidFill>
            <a:srgbClr val="22AAEE"/>
          </a:solidFill>
          <a:ln>
            <a:miter lim="800000"/>
          </a:ln>
        </p:spPr>
      </p:sp>
      <p:pic>
        <p:nvPicPr>
          <p:cNvPr id="8" name="Image 1" descr="2a75d5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729" y="4789288"/>
            <a:ext cx="200025" cy="2381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62650" y="2521446"/>
            <a:ext cx="1809750" cy="35093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82"/>
              </a:lnSpc>
            </a:pPr>
            <a:r>
              <a:rPr lang="en-US" sz="1200" spc="-72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Step 2: Persistence &amp;</a:t>
            </a:r>
            <a:br>
              <a:rPr lang="en-US" sz="1200" spc="-72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</a:br>
            <a:r>
              <a:rPr lang="en-US" sz="1200" spc="-72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Movement</a:t>
            </a: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5962650" y="2952006"/>
            <a:ext cx="1810494" cy="50006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13"/>
              </a:lnSpc>
              <a:spcBef>
                <a:spcPts val="615"/>
              </a:spcBef>
            </a:pP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Establishment of backdoors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lateral movement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through the network.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5267325" y="3171825"/>
            <a:ext cx="495300" cy="495300"/>
          </a:xfrm>
          <a:prstGeom prst="ellipse">
            <a:avLst/>
          </a:prstGeom>
          <a:solidFill>
            <a:srgbClr val="22AAEE"/>
          </a:solidFill>
          <a:ln>
            <a:miter lim="800000"/>
          </a:ln>
        </p:spPr>
      </p:sp>
      <p:pic>
        <p:nvPicPr>
          <p:cNvPr id="12" name="Image 2" descr="-7076fa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596" y="3335287"/>
            <a:ext cx="209550" cy="1809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477000" y="4759821"/>
            <a:ext cx="1809750" cy="1754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82"/>
              </a:lnSpc>
            </a:pPr>
            <a:r>
              <a:rPr lang="en-US" sz="1200" spc="-72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Step 3: Detection</a:t>
            </a:r>
            <a:endParaRPr lang="en-US" dirty="0"/>
          </a:p>
        </p:txBody>
      </p:sp>
      <p:sp>
        <p:nvSpPr>
          <p:cNvPr id="14" name="Text 9"/>
          <p:cNvSpPr/>
          <p:nvPr/>
        </p:nvSpPr>
        <p:spPr>
          <a:xfrm>
            <a:off x="6477000" y="5014913"/>
            <a:ext cx="1809750" cy="50006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13"/>
              </a:lnSpc>
              <a:spcBef>
                <a:spcPts val="615"/>
              </a:spcBef>
            </a:pP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Security alerts triggered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weeks after the initial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compromise occurred.</a:t>
            </a:r>
            <a:endParaRPr lang="en-US" dirty="0"/>
          </a:p>
        </p:txBody>
      </p:sp>
      <p:sp>
        <p:nvSpPr>
          <p:cNvPr id="15" name="Shape 10"/>
          <p:cNvSpPr/>
          <p:nvPr/>
        </p:nvSpPr>
        <p:spPr>
          <a:xfrm>
            <a:off x="6705600" y="5638800"/>
            <a:ext cx="495300" cy="495300"/>
          </a:xfrm>
          <a:prstGeom prst="ellipse">
            <a:avLst/>
          </a:prstGeom>
          <a:solidFill>
            <a:srgbClr val="22AAEE"/>
          </a:solidFill>
          <a:ln>
            <a:miter lim="800000"/>
          </a:ln>
        </p:spPr>
      </p:sp>
      <p:pic>
        <p:nvPicPr>
          <p:cNvPr id="16" name="Image 3" descr="-47f262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58" y="5758755"/>
            <a:ext cx="228600" cy="2571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353550" y="4321671"/>
            <a:ext cx="1809750" cy="1754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82"/>
              </a:lnSpc>
            </a:pPr>
            <a:r>
              <a:rPr lang="en-US" sz="1200" spc="-72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Step 4: Investigation</a:t>
            </a:r>
            <a:endParaRPr lang="en-US" dirty="0"/>
          </a:p>
        </p:txBody>
      </p:sp>
      <p:sp>
        <p:nvSpPr>
          <p:cNvPr id="18" name="Text 12"/>
          <p:cNvSpPr/>
          <p:nvPr/>
        </p:nvSpPr>
        <p:spPr>
          <a:xfrm>
            <a:off x="9353550" y="4576763"/>
            <a:ext cx="1817191" cy="50006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13"/>
              </a:lnSpc>
              <a:spcBef>
                <a:spcPts val="615"/>
              </a:spcBef>
            </a:pP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critical period where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historical logs are needed to</a:t>
            </a:r>
            <a:b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60" spc="-19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reconstruct the breach.</a:t>
            </a:r>
            <a:endParaRPr lang="en-US" dirty="0"/>
          </a:p>
        </p:txBody>
      </p:sp>
      <p:sp>
        <p:nvSpPr>
          <p:cNvPr id="19" name="Shape 13"/>
          <p:cNvSpPr/>
          <p:nvPr/>
        </p:nvSpPr>
        <p:spPr>
          <a:xfrm>
            <a:off x="8734425" y="4191000"/>
            <a:ext cx="495300" cy="495300"/>
          </a:xfrm>
          <a:prstGeom prst="ellipse">
            <a:avLst/>
          </a:prstGeom>
          <a:solidFill>
            <a:srgbClr val="22AAEE"/>
          </a:solidFill>
          <a:ln>
            <a:miter lim="800000"/>
          </a:ln>
        </p:spPr>
      </p:sp>
      <p:pic>
        <p:nvPicPr>
          <p:cNvPr id="20" name="Image 4" descr="-4e5f5a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2772" y="4337074"/>
            <a:ext cx="285750" cy="209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Retention vs. Storage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Understanding the distinction between data lifecycle management and infrastructure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5572125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25269" y="1858963"/>
            <a:ext cx="5074087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Log Retention (The 'When')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2532063"/>
            <a:ext cx="5572125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7" name="Image 0" descr="A calendar icon or a clock graphic representing time management and duration.">    </p:cNvPr>
          <p:cNvPicPr>
            <a:picLocks noChangeAspect="1"/>
          </p:cNvPicPr>
          <p:nvPr/>
        </p:nvPicPr>
        <p:blipFill>
          <a:blip r:embed="rId1"/>
          <a:srcRect l="0" r="0" t="26075" b="26076"/>
          <a:stretch/>
        </p:blipFill>
        <p:spPr>
          <a:xfrm>
            <a:off x="476250" y="2532063"/>
            <a:ext cx="5572125" cy="266620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76250" y="5293519"/>
            <a:ext cx="5572125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569134" y="5444579"/>
            <a:ext cx="5386358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duration for which data is preserved before deletion.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Focuses on regulatory compliance, audit availability,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historical data needs. Question: 'How long do we keep it?'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6143625" y="1743075"/>
            <a:ext cx="5572125" cy="69373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6481926" y="1858963"/>
            <a:ext cx="4895523" cy="4662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3672"/>
              </a:lnSpc>
            </a:pPr>
            <a:r>
              <a:rPr lang="en-US" sz="3188" spc="-19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Log Storage (The 'Where')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143625" y="2532063"/>
            <a:ext cx="5572125" cy="266620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3" name="Image 1" descr="A server rack or cloud storage icon representing physical or virtual infrastructure.">    </p:cNvPr>
          <p:cNvPicPr>
            <a:picLocks noChangeAspect="1"/>
          </p:cNvPicPr>
          <p:nvPr/>
        </p:nvPicPr>
        <p:blipFill>
          <a:blip r:embed="rId2"/>
          <a:srcRect l="0" r="0" t="26075" b="26076"/>
          <a:stretch/>
        </p:blipFill>
        <p:spPr>
          <a:xfrm>
            <a:off x="6143625" y="2532063"/>
            <a:ext cx="5572125" cy="2666206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143625" y="5293519"/>
            <a:ext cx="5572125" cy="108823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6067425" y="5444579"/>
            <a:ext cx="5724525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52"/>
              </a:lnSpc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infrastructure used to maintain data throughout its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retention period. Focuses on access speed, cost optimization,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and data durability. Question: 'Where do we keep it?'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Organizations Retain Logs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Operational and security objectives of comprehensive log management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4476750" cy="46386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a stack of digital log files">    </p:cNvPr>
          <p:cNvPicPr>
            <a:picLocks noChangeAspect="1"/>
          </p:cNvPicPr>
          <p:nvPr/>
        </p:nvPicPr>
        <p:blipFill>
          <a:blip r:embed="rId1"/>
          <a:srcRect l="1745" r="1745" t="0" b="0"/>
          <a:stretch/>
        </p:blipFill>
        <p:spPr>
          <a:xfrm>
            <a:off x="476250" y="1743075"/>
            <a:ext cx="4476750" cy="46386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9250" y="1944588"/>
            <a:ext cx="6706791" cy="424681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46"/>
              </a:lnSpc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Security Operations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Enables real-time monitoring, proactive threat hunting, and efficient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incident investigation.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Forensics &amp; Legal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Provides an immutable record of truth essential for forensic analysis and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legal discovery processes.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Compliance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Ensures adherence to regulatory frameworks and facilitates the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validation of internal controls.</a:t>
            </a:r>
            <a:endParaRPr lang="en-US" dirty="0"/>
          </a:p>
          <a:p>
            <a:pPr fontAlgn="ctr" algn="l" marL="241300" indent="-241300">
              <a:lnSpc>
                <a:spcPts val="2246"/>
              </a:lnSpc>
              <a:spcBef>
                <a:spcPts val="2055"/>
              </a:spcBef>
              <a:buClr>
                <a:srgbClr val="22aaee"/>
              </a:buClr>
              <a:buSzPct val="120000"/>
              <a:buChar char="•"/>
            </a:pPr>
            <a:r>
              <a:rPr lang="en-US" sz="1950" spc="-117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Infrastructure Performance</a:t>
            </a:r>
            <a:endParaRPr lang="en-US" dirty="0"/>
          </a:p>
          <a:p>
            <a:pPr fontAlgn="ctr" algn="l" lvl="1" marL="241300" indent="0">
              <a:lnSpc>
                <a:spcPts val="2052"/>
              </a:lnSpc>
              <a:spcBef>
                <a:spcPts val="430"/>
              </a:spcBef>
              <a:buNone/>
            </a:pP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Supports root-cause analysis, trend identification, and continuous</a:t>
            </a:r>
            <a:b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system optimization.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Factors That Determine Retention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Key Decision Drivers for Data Lifecycle Management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2100263"/>
            <a:ext cx="26670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2617440"/>
            <a:ext cx="2385715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Regulatory &amp; Legal Requirements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2833241"/>
            <a:ext cx="2381250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Ensuring adherence to mandatory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compliance and industry-specific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standards.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4525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-10449f9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6504" y="1937017"/>
            <a:ext cx="333375" cy="3333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333750" y="2100263"/>
            <a:ext cx="26670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3619500" y="2617440"/>
            <a:ext cx="2381250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Organizational Policy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619500" y="2833241"/>
            <a:ext cx="2381250" cy="3125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Aligning with internal governance and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corporate data management rules.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3100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0016b4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676" y="1941203"/>
            <a:ext cx="247650" cy="32385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6191250" y="2100263"/>
            <a:ext cx="2667000" cy="1552575"/>
          </a:xfrm>
          <a:prstGeom prst="rect">
            <a:avLst/>
          </a:prstGeom>
          <a:solidFill>
            <a:srgbClr val="FD864D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6477000" y="2617440"/>
            <a:ext cx="2381250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Threat-Detection Needs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6477000" y="2833241"/>
            <a:ext cx="2381250" cy="4688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Maintaining logs and data necessary for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effective security analysis and incident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response.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71675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C641B"/>
            </a:solidFill>
            <a:prstDash val="solid"/>
            <a:miter lim="800000"/>
          </a:ln>
        </p:spPr>
      </p:sp>
      <p:pic>
        <p:nvPicPr>
          <p:cNvPr id="18" name="Image 2" descr="-f9604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435" y="1932830"/>
            <a:ext cx="285750" cy="34290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9048750" y="2100263"/>
            <a:ext cx="2667000" cy="1552575"/>
          </a:xfrm>
          <a:prstGeom prst="rect">
            <a:avLst/>
          </a:prstGeom>
          <a:solidFill>
            <a:srgbClr val="FF8000"/>
          </a:solidFill>
          <a:ln>
            <a:miter lim="800000"/>
          </a:ln>
        </p:spPr>
      </p:sp>
      <p:sp>
        <p:nvSpPr>
          <p:cNvPr id="20" name="Text 15"/>
          <p:cNvSpPr/>
          <p:nvPr/>
        </p:nvSpPr>
        <p:spPr>
          <a:xfrm>
            <a:off x="9334500" y="2617440"/>
            <a:ext cx="2381250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Time-to-Discover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9334500" y="2833241"/>
            <a:ext cx="2381250" cy="3125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Balancing the need for historical data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access with operational performance.</a:t>
            </a:r>
            <a:endParaRPr lang="en-US" dirty="0"/>
          </a:p>
        </p:txBody>
      </p:sp>
      <p:sp>
        <p:nvSpPr>
          <p:cNvPr id="22" name="Shape 17"/>
          <p:cNvSpPr/>
          <p:nvPr/>
        </p:nvSpPr>
        <p:spPr>
          <a:xfrm>
            <a:off x="10025063" y="17430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CC6600"/>
            </a:solidFill>
            <a:prstDash val="solid"/>
            <a:miter lim="800000"/>
          </a:ln>
        </p:spPr>
      </p:sp>
      <p:pic>
        <p:nvPicPr>
          <p:cNvPr id="23" name="Image 3" descr="-4d648e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9933" y="1953759"/>
            <a:ext cx="295275" cy="295275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476250" y="4105275"/>
            <a:ext cx="3619500" cy="1552575"/>
          </a:xfrm>
          <a:prstGeom prst="rect">
            <a:avLst/>
          </a:prstGeom>
          <a:solidFill>
            <a:srgbClr val="FF797A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762000" y="4622453"/>
            <a:ext cx="3333750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Data Sensitivity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762000" y="4838254"/>
            <a:ext cx="3484513" cy="3125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Applying storage tiers based on classification levels and data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risk.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19288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4647"/>
            </a:solidFill>
            <a:prstDash val="solid"/>
            <a:miter lim="800000"/>
          </a:ln>
        </p:spPr>
      </p:sp>
      <p:pic>
        <p:nvPicPr>
          <p:cNvPr id="28" name="Image 4" descr="-6ee859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427" y="3933657"/>
            <a:ext cx="257175" cy="342900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4286250" y="4105275"/>
            <a:ext cx="3619500" cy="1552575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30" name="Text 23"/>
          <p:cNvSpPr/>
          <p:nvPr/>
        </p:nvSpPr>
        <p:spPr>
          <a:xfrm>
            <a:off x="4572000" y="4622453"/>
            <a:ext cx="3333750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Asset Criticality</a:t>
            </a:r>
            <a:endParaRPr lang="en-US" dirty="0"/>
          </a:p>
        </p:txBody>
      </p:sp>
      <p:sp>
        <p:nvSpPr>
          <p:cNvPr id="31" name="Text 24"/>
          <p:cNvSpPr/>
          <p:nvPr/>
        </p:nvSpPr>
        <p:spPr>
          <a:xfrm>
            <a:off x="4572000" y="4838254"/>
            <a:ext cx="3509070" cy="3125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Prioritizing retention based on the strategic importance of the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source.</a:t>
            </a:r>
            <a:endParaRPr lang="en-US" dirty="0"/>
          </a:p>
        </p:txBody>
      </p:sp>
      <p:sp>
        <p:nvSpPr>
          <p:cNvPr id="32" name="Shape 25"/>
          <p:cNvSpPr/>
          <p:nvPr/>
        </p:nvSpPr>
        <p:spPr>
          <a:xfrm>
            <a:off x="57388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33" name="Image 5" descr="-3945d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5998" y="3929473"/>
            <a:ext cx="342900" cy="333375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8096250" y="4105275"/>
            <a:ext cx="3619500" cy="1552575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35" name="Text 27"/>
          <p:cNvSpPr/>
          <p:nvPr/>
        </p:nvSpPr>
        <p:spPr>
          <a:xfrm>
            <a:off x="8382000" y="4622453"/>
            <a:ext cx="3333750" cy="1710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348"/>
              </a:lnSpc>
            </a:pPr>
            <a:r>
              <a:rPr lang="en-US" sz="1170" spc="-70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Capacity, Speed, and Cost</a:t>
            </a:r>
            <a:endParaRPr lang="en-US" dirty="0"/>
          </a:p>
        </p:txBody>
      </p:sp>
      <p:sp>
        <p:nvSpPr>
          <p:cNvPr id="36" name="Text 28"/>
          <p:cNvSpPr/>
          <p:nvPr/>
        </p:nvSpPr>
        <p:spPr>
          <a:xfrm>
            <a:off x="8382000" y="4838254"/>
            <a:ext cx="3333750" cy="31253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231"/>
              </a:lnSpc>
              <a:spcBef>
                <a:spcPts val="346"/>
              </a:spcBef>
            </a:pP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Evaluating technical and financial constraints of storage</a:t>
            </a:r>
            <a:b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900" spc="-18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infrastructure.</a:t>
            </a:r>
            <a:endParaRPr lang="en-US" dirty="0"/>
          </a:p>
        </p:txBody>
      </p:sp>
      <p:sp>
        <p:nvSpPr>
          <p:cNvPr id="37" name="Shape 29"/>
          <p:cNvSpPr/>
          <p:nvPr/>
        </p:nvSpPr>
        <p:spPr>
          <a:xfrm>
            <a:off x="9548813" y="37480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38" name="Image 6" descr="0085fa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1126" y="3971329"/>
            <a:ext cx="304800" cy="276225"/>
          </a:xfrm>
          <a:prstGeom prst="rect">
            <a:avLst/>
          </a:prstGeom>
        </p:spPr>
      </p:pic>
      <p:sp>
        <p:nvSpPr>
          <p:cNvPr id="39" name="Shape 30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40" name="Text 31"/>
          <p:cNvSpPr/>
          <p:nvPr/>
        </p:nvSpPr>
        <p:spPr>
          <a:xfrm>
            <a:off x="2628900" y="6376690"/>
            <a:ext cx="693420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longest possible retention period is not automatically the best strategy.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Hot, Warm, Cold, and Archive Storage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Data Storage Tiering Strategy</a:t>
            </a:r>
            <a:endParaRPr lang="en-US" dirty="0"/>
          </a:p>
        </p:txBody>
      </p:sp>
      <p:pic>
        <p:nvPicPr>
          <p:cNvPr id="4" name="Image 0" descr="-4d0602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1699" y="1743075"/>
            <a:ext cx="1676400" cy="914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589020" y="1752600"/>
            <a:ext cx="6932295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2416247" y="1930747"/>
            <a:ext cx="1402556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1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286740" y="1932533"/>
            <a:ext cx="6377434" cy="2193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8"/>
              </a:lnSpc>
            </a:pPr>
            <a:r>
              <a:rPr lang="en-US" sz="1500" spc="-90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High Performance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740" y="2245370"/>
            <a:ext cx="6377434" cy="2344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  <a:spcBef>
                <a:spcPts val="722"/>
              </a:spcBef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Immediate search capability at the highest cost.</a:t>
            </a:r>
            <a:endParaRPr lang="en-US" dirty="0"/>
          </a:p>
        </p:txBody>
      </p:sp>
      <p:pic>
        <p:nvPicPr>
          <p:cNvPr id="9" name="Image 1" descr="-5cb70f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26" y="2714625"/>
            <a:ext cx="2857500" cy="9144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179094" y="2686050"/>
            <a:ext cx="6342221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1826174" y="2902297"/>
            <a:ext cx="2582614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2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876814" y="2904083"/>
            <a:ext cx="5787330" cy="2193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8"/>
              </a:lnSpc>
            </a:pPr>
            <a:r>
              <a:rPr lang="en-US" sz="1500" spc="-90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Balanced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4876814" y="3216920"/>
            <a:ext cx="5787330" cy="2344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  <a:spcBef>
                <a:spcPts val="722"/>
              </a:spcBef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Moderate retrieval delay with balanced performance and cost.</a:t>
            </a:r>
            <a:endParaRPr lang="en-US" dirty="0"/>
          </a:p>
        </p:txBody>
      </p:sp>
      <p:pic>
        <p:nvPicPr>
          <p:cNvPr id="14" name="Image 2" descr="-1006f2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52" y="3686175"/>
            <a:ext cx="4038600" cy="9144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4769168" y="3657600"/>
            <a:ext cx="5752147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1236100" y="3873847"/>
            <a:ext cx="3762821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3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5466888" y="3875633"/>
            <a:ext cx="5197227" cy="2193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8"/>
              </a:lnSpc>
            </a:pPr>
            <a:r>
              <a:rPr lang="en-US" sz="1500" spc="-90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Infrequent Access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5466888" y="4188470"/>
            <a:ext cx="5197227" cy="2344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  <a:spcBef>
                <a:spcPts val="722"/>
              </a:spcBef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Slower retrieval optimized for cost efficiency.</a:t>
            </a:r>
            <a:endParaRPr lang="en-US" dirty="0"/>
          </a:p>
        </p:txBody>
      </p:sp>
      <p:pic>
        <p:nvPicPr>
          <p:cNvPr id="19" name="Image 3" descr="-45419e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78" y="4657725"/>
            <a:ext cx="5219700" cy="9144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5359241" y="4629150"/>
            <a:ext cx="5162074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646026" y="4845397"/>
            <a:ext cx="494288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4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6056962" y="4847183"/>
            <a:ext cx="4607123" cy="2193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8"/>
              </a:lnSpc>
            </a:pPr>
            <a:r>
              <a:rPr lang="en-US" sz="1500" spc="-90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Long-term Retention</a:t>
            </a: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6056962" y="5160020"/>
            <a:ext cx="4607123" cy="23440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47"/>
              </a:lnSpc>
              <a:spcBef>
                <a:spcPts val="722"/>
              </a:spcBef>
            </a:pPr>
            <a:r>
              <a:rPr lang="en-US" sz="1350" spc="-27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Lowest accessibility and cost for long-term storage.</a:t>
            </a:r>
            <a:endParaRPr lang="en-US" dirty="0"/>
          </a:p>
        </p:txBody>
      </p:sp>
      <p:sp>
        <p:nvSpPr>
          <p:cNvPr id="24" name="Shape 18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1476375" y="6376690"/>
            <a:ext cx="923925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Optimal data lifecycle management balances accessibility requirements against storage expenditures.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Tiered Storage Strategy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Lifecycle data management for performance and compliance</a:t>
            </a:r>
            <a:endParaRPr lang="en-US" dirty="0"/>
          </a:p>
        </p:txBody>
      </p:sp>
      <p:pic>
        <p:nvPicPr>
          <p:cNvPr id="4" name="Image 0" descr="-63e01c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1699" y="1743075"/>
            <a:ext cx="1676400" cy="914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589020" y="1752600"/>
            <a:ext cx="6932295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2416247" y="1930747"/>
            <a:ext cx="1402556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1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286740" y="1955453"/>
            <a:ext cx="6377434" cy="1974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55"/>
              </a:lnSpc>
            </a:pPr>
            <a:r>
              <a:rPr lang="en-US" sz="1350" spc="-8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0–30 Days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740" y="2237184"/>
            <a:ext cx="6504846" cy="2110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62"/>
              </a:lnSpc>
              <a:spcBef>
                <a:spcPts val="650"/>
              </a:spcBef>
            </a:pPr>
            <a:r>
              <a:rPr lang="en-US" sz="1215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Active, high-performance storage for immediate incident response and threat hunting.</a:t>
            </a:r>
            <a:endParaRPr lang="en-US" dirty="0"/>
          </a:p>
        </p:txBody>
      </p:sp>
      <p:pic>
        <p:nvPicPr>
          <p:cNvPr id="9" name="Image 1" descr="52497b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26" y="2714625"/>
            <a:ext cx="2857500" cy="9144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179094" y="2686050"/>
            <a:ext cx="6342221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1826174" y="2902297"/>
            <a:ext cx="2582614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2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876814" y="2927003"/>
            <a:ext cx="5787330" cy="1974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55"/>
              </a:lnSpc>
            </a:pPr>
            <a:r>
              <a:rPr lang="en-US" sz="1350" spc="-8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31–180 Days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4876814" y="3208734"/>
            <a:ext cx="5787330" cy="2110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62"/>
              </a:lnSpc>
              <a:spcBef>
                <a:spcPts val="650"/>
              </a:spcBef>
            </a:pPr>
            <a:r>
              <a:rPr lang="en-US" sz="1215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Balanced tier for active reporting and recent historical analysis.</a:t>
            </a:r>
            <a:endParaRPr lang="en-US" dirty="0"/>
          </a:p>
        </p:txBody>
      </p:sp>
      <p:pic>
        <p:nvPicPr>
          <p:cNvPr id="14" name="Image 2" descr="55f726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52" y="3686175"/>
            <a:ext cx="4038600" cy="9144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4769168" y="3657600"/>
            <a:ext cx="5752147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1236100" y="3873847"/>
            <a:ext cx="3762821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3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5466888" y="3898553"/>
            <a:ext cx="5197227" cy="1974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55"/>
              </a:lnSpc>
            </a:pPr>
            <a:r>
              <a:rPr lang="en-US" sz="1350" spc="-8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181 Days–2 Years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5466888" y="4180284"/>
            <a:ext cx="5197227" cy="2110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62"/>
              </a:lnSpc>
              <a:spcBef>
                <a:spcPts val="650"/>
              </a:spcBef>
            </a:pPr>
            <a:r>
              <a:rPr lang="en-US" sz="1215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Optimized for long-term historical trends and compliance reporting.</a:t>
            </a:r>
            <a:endParaRPr lang="en-US" dirty="0"/>
          </a:p>
        </p:txBody>
      </p:sp>
      <p:pic>
        <p:nvPicPr>
          <p:cNvPr id="19" name="Image 3" descr="46e819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78" y="4657725"/>
            <a:ext cx="5219700" cy="9144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5359241" y="4629150"/>
            <a:ext cx="5162074" cy="0"/>
          </a:xfrm>
          <a:prstGeom prst="line">
            <a:avLst/>
          </a:prstGeom>
          <a:noFill/>
          <a:ln w="12700">
            <a:solidFill>
              <a:srgbClr val="FFFFFF">
                <a:alpha val="30000"/>
              </a:srgbClr>
            </a:solidFill>
            <a:prstDash val="solid"/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646026" y="4845397"/>
            <a:ext cx="494288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4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6056962" y="4765328"/>
            <a:ext cx="4607123" cy="1974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555"/>
              </a:lnSpc>
            </a:pPr>
            <a:r>
              <a:rPr lang="en-US" sz="1350" spc="-81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2+ Years</a:t>
            </a: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6056962" y="5047059"/>
            <a:ext cx="4607123" cy="4220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62"/>
              </a:lnSpc>
              <a:spcBef>
                <a:spcPts val="650"/>
              </a:spcBef>
            </a:pPr>
            <a:r>
              <a:rPr lang="en-US" sz="1215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Deep storage for legal retention and long-term forensic</a:t>
            </a:r>
            <a:br>
              <a:rPr lang="en-US" sz="1215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215" spc="-24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requirements.</a:t>
            </a:r>
            <a:endParaRPr lang="en-US" dirty="0"/>
          </a:p>
        </p:txBody>
      </p:sp>
      <p:sp>
        <p:nvSpPr>
          <p:cNvPr id="24" name="Shape 18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5" name="Text 19"/>
          <p:cNvSpPr/>
          <p:nvPr/>
        </p:nvSpPr>
        <p:spPr>
          <a:xfrm>
            <a:off x="666750" y="6376690"/>
            <a:ext cx="1085850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Note: Exact periods are driven by business and legal requirements. Data is moved through the lifecycle, not simply deleted.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Retention by Log Value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Aligning Log Retention Periods with Security Use Cases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43075"/>
            <a:ext cx="11239500" cy="39147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74ffb7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0" y="1743075"/>
            <a:ext cx="11249025" cy="3924300"/>
          </a:xfrm>
          <a:prstGeom prst="rect">
            <a:avLst/>
          </a:prstGeom>
        </p:spPr>
      </p:pic>
      <p:pic>
        <p:nvPicPr>
          <p:cNvPr id="6" name="Image 1" descr="-32e7a5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743075"/>
            <a:ext cx="11239500" cy="39147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6250" y="1743075"/>
            <a:ext cx="5302128" cy="978694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Category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5778378" y="1743075"/>
            <a:ext cx="2306396" cy="978694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Priority</a:t>
            </a: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8084774" y="1743075"/>
            <a:ext cx="3630976" cy="978694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Retention Period</a:t>
            </a: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476250" y="2721769"/>
            <a:ext cx="5302128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Identity / Privileged Access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5778378" y="2721769"/>
            <a:ext cx="230639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High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8084774" y="2721769"/>
            <a:ext cx="363097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Long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476250" y="3455789"/>
            <a:ext cx="5302128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Firewall / Endpoint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5778378" y="3455789"/>
            <a:ext cx="230639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High</a:t>
            </a: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8084774" y="3455789"/>
            <a:ext cx="363097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Medium-Long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476250" y="4189809"/>
            <a:ext cx="5302128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Applications</a:t>
            </a: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5778378" y="4189809"/>
            <a:ext cx="230639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Variable</a:t>
            </a: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8084774" y="4189809"/>
            <a:ext cx="363097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Short-Medium</a:t>
            </a: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476250" y="4923830"/>
            <a:ext cx="5302128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Health Data</a:t>
            </a: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5778378" y="4923830"/>
            <a:ext cx="230639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Low</a:t>
            </a: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8084774" y="4923830"/>
            <a:ext cx="3630976" cy="734020"/>
          </a:xfrm>
          <a:prstGeom prst="rect">
            <a:avLst/>
          </a:prstGeom>
          <a:noFill/>
          <a:ln>
            <a:miter lim="800000"/>
          </a:ln>
        </p:spPr>
        <p:txBody>
          <a:bodyPr wrap="square" rtlCol="0" anchor="ctr">
            <a:normAutofit fontScale="85000" lnSpcReduction="20000"/>
          </a:bodyPr>
          <a:lstStyle/>
          <a:p>
            <a:pPr fontAlgn="ctr" algn="ctr"/>
            <a:r>
              <a:rPr lang="en-US" sz="2000" dirty="0">
                <a:solidFill>
                  <a:srgbClr val="333333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Short</a:t>
            </a:r>
            <a:endParaRPr lang="en-US" dirty="0"/>
          </a:p>
        </p:txBody>
      </p:sp>
      <p:sp>
        <p:nvSpPr>
          <p:cNvPr id="22" name="Shape 18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222222"/>
          </a:solidFill>
          <a:ln>
            <a:miter lim="800000"/>
          </a:ln>
        </p:spPr>
      </p:sp>
      <p:sp>
        <p:nvSpPr>
          <p:cNvPr id="23" name="Text 19"/>
          <p:cNvSpPr/>
          <p:nvPr/>
        </p:nvSpPr>
        <p:spPr>
          <a:xfrm>
            <a:off x="1162050" y="6376690"/>
            <a:ext cx="9867900" cy="2413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901"/>
              </a:lnSpc>
            </a:pPr>
            <a:r>
              <a:rPr lang="en-US" sz="1650" spc="-99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Retention must align with specific security use cases to balance forensic requirements with storage efficiency.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378172"/>
            <a:ext cx="11525250" cy="54858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4320"/>
              </a:lnSpc>
            </a:pPr>
            <a:r>
              <a:rPr lang="en-US" sz="3750" spc="-225" kern="0" dirty="0">
                <a:solidFill>
                  <a:srgbClr val="FFFFFF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Storage Capacity and Event Volume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8969"/>
            <a:ext cx="11525250" cy="28664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57"/>
              </a:lnSpc>
              <a:spcBef>
                <a:spcPts val="867"/>
              </a:spcBef>
            </a:pPr>
            <a:r>
              <a:rPr lang="en-US" sz="1650" spc="-33" kern="0" dirty="0">
                <a:solidFill>
                  <a:srgbClr val="FFFFFF">
                    <a:alpha val="80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Planning for growth, retention, and infrastructure overhead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3309938"/>
            <a:ext cx="5524500" cy="1862138"/>
          </a:xfrm>
          <a:prstGeom prst="rect">
            <a:avLst/>
          </a:prstGeom>
          <a:solidFill>
            <a:srgbClr val="FFD9AD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806726"/>
            <a:ext cx="5238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Capacity Planning Formula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4166592"/>
            <a:ext cx="5346204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Daily Volume × Avg Event Size × Retention Period = Total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Storage Requirement. Example: 200 GB/day at 90-day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retention requires 18 TB.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2881313" y="29527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FC17A"/>
            </a:solidFill>
            <a:prstDash val="solid"/>
            <a:miter lim="800000"/>
          </a:ln>
        </p:spPr>
      </p:sp>
      <p:pic>
        <p:nvPicPr>
          <p:cNvPr id="8" name="Image 0" descr="57b628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0368" y="3129950"/>
            <a:ext cx="276225" cy="36195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191250" y="3309938"/>
            <a:ext cx="5524500" cy="1862138"/>
          </a:xfrm>
          <a:prstGeom prst="rect">
            <a:avLst/>
          </a:prstGeom>
          <a:solidFill>
            <a:srgbClr val="FEC088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6477000" y="3806726"/>
            <a:ext cx="5238750" cy="2851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46"/>
              </a:lnSpc>
            </a:pPr>
            <a:r>
              <a:rPr lang="en-US" sz="1950" spc="-117" kern="0" dirty="0">
                <a:solidFill>
                  <a:srgbClr val="333333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Critical Adjustment Factors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477000" y="4166592"/>
            <a:ext cx="5238750" cy="78179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52"/>
              </a:lnSpc>
              <a:spcBef>
                <a:spcPts val="577"/>
              </a:spcBef>
            </a:pP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Account for indexing overhead (+20-50%), multi-node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redundancy, backup snapshots, and future growth</a:t>
            </a:r>
            <a:b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</a:br>
            <a:r>
              <a:rPr lang="en-US" sz="1500" spc="-30" kern="0" dirty="0">
                <a:solidFill>
                  <a:srgbClr val="000000">
                    <a:alpha val="55000"/>
                  </a:srgbClr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projections.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8596313" y="29527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EA555"/>
            </a:solidFill>
            <a:prstDash val="solid"/>
            <a:miter lim="800000"/>
          </a:ln>
        </p:spPr>
      </p:sp>
      <p:pic>
        <p:nvPicPr>
          <p:cNvPr id="13" name="Image 1" descr="-708ef2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883" y="3180179"/>
            <a:ext cx="352425" cy="2571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39ce5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2026-08-06T00:50:35Z</dcterms:created>
  <dcterms:modified xsi:type="dcterms:W3CDTF">2026-08-06T00:50:35Z</dcterms:modified>
</cp:coreProperties>
</file>