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594e665e.png"/><Relationship Id="rId2" Type="http://schemas.openxmlformats.org/officeDocument/2006/relationships/image" Target="../media/image-44160622.png"/><Relationship Id="rId3" Type="http://schemas.openxmlformats.org/officeDocument/2006/relationships/image" Target="../media/image--64eb09e.png"/><Relationship Id="rId4" Type="http://schemas.openxmlformats.org/officeDocument/2006/relationships/image" Target="../media/image-5f3e0e22.png"/><Relationship Id="rId5" Type="http://schemas.openxmlformats.org/officeDocument/2006/relationships/image" Target="../media/image-0d3ddaa2.png"/><Relationship Id="rId6" Type="http://schemas.openxmlformats.org/officeDocument/2006/relationships/image" Target="../media/image--3fd9fc9e.png"/><Relationship Id="rId7" Type="http://schemas.openxmlformats.org/officeDocument/2006/relationships/image" Target="../media/image-7c5b3662.png"/><Relationship Id="rId8" Type="http://schemas.openxmlformats.org/officeDocument/2006/relationships/image" Target="../media/image--1373199e.png"/><Relationship Id="rId9" Type="http://schemas.openxmlformats.org/officeDocument/2006/relationships/image" Target="../media/image--1e25f85e.png"/><Relationship Id="rId10" Type="http://schemas.openxmlformats.org/officeDocument/2006/relationships/image" Target="../media/image-4ac50762.png"/><Relationship Id="rId11" Type="http://schemas.openxmlformats.org/officeDocument/2006/relationships/image" Target="../media/image-4a12dde2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image" Target="../media/image--79f9315e1.png"/><Relationship Id="rId3" Type="http://schemas.openxmlformats.org/officeDocument/2006/relationships/image" Target="../media/image-234b3.png"/><Relationship Id="rId4" Type="http://schemas.openxmlformats.org/officeDocument/2006/relationships/image" Target="../media/image-22c3e1a1.png"/><Relationship Id="rId5" Type="http://schemas.openxmlformats.org/officeDocument/2006/relationships/image" Target="../media/image--21de731e1.png"/><Relationship Id="rId6" Type="http://schemas.openxmlformats.org/officeDocument/2006/relationships/image" Target="../media/image-6fb4eca2.png"/><Relationship Id="rId7" Type="http://schemas.openxmlformats.org/officeDocument/2006/relationships/image" Target="../media/image--6da496de1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image" Target="../media/image-25a3e1.png"/><Relationship Id="rId3" Type="http://schemas.openxmlformats.org/officeDocument/2006/relationships/image" Target="../media/image-63261f1.png"/><Relationship Id="rId4" Type="http://schemas.openxmlformats.org/officeDocument/2006/relationships/image" Target="../media/image--4b2ec05e1.png"/><Relationship Id="rId5" Type="http://schemas.openxmlformats.org/officeDocument/2006/relationships/image" Target="../media/image-0a58b4a1.png"/><Relationship Id="rId6" Type="http://schemas.openxmlformats.org/officeDocument/2006/relationships/image" Target="../media/image--434c3f5e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1.png"/><Relationship Id="rId2" Type="http://schemas.openxmlformats.org/officeDocument/2006/relationships/image" Target="../media/image-234b4.png"/><Relationship Id="rId3" Type="http://schemas.openxmlformats.org/officeDocument/2006/relationships/image" Target="../media/image-3f87fce1.png"/><Relationship Id="rId4" Type="http://schemas.openxmlformats.org/officeDocument/2006/relationships/image" Target="../media/image--57263f5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2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-3df2b59e1.png"/><Relationship Id="rId3" Type="http://schemas.openxmlformats.org/officeDocument/2006/relationships/image" Target="../media/image-0f5cb1.png"/><Relationship Id="rId4" Type="http://schemas.openxmlformats.org/officeDocument/2006/relationships/image" Target="../media/image--7b8f401e1.png"/><Relationship Id="rId5" Type="http://schemas.openxmlformats.org/officeDocument/2006/relationships/image" Target="../media/image--563e33d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image" Target="../media/image--7605a39e1.png"/><Relationship Id="rId3" Type="http://schemas.openxmlformats.org/officeDocument/2006/relationships/image" Target="../media/image--a4fe7de1.png"/><Relationship Id="rId4" Type="http://schemas.openxmlformats.org/officeDocument/2006/relationships/image" Target="../media/image--45cb439e1.png"/><Relationship Id="rId5" Type="http://schemas.openxmlformats.org/officeDocument/2006/relationships/image" Target="../media/image--6f2d0e1e1.png"/><Relationship Id="rId6" Type="http://schemas.openxmlformats.org/officeDocument/2006/relationships/image" Target="../media/image-6cf740a1.png"/><Relationship Id="rId7" Type="http://schemas.openxmlformats.org/officeDocument/2006/relationships/image" Target="../media/image-441510a1.png"/><Relationship Id="rId8" Type="http://schemas.openxmlformats.org/officeDocument/2006/relationships/image" Target="../media/image--cfaadde1.png"/><Relationship Id="rId9" Type="http://schemas.openxmlformats.org/officeDocument/2006/relationships/image" Target="../media/image-2be17d1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image" Target="../media/image-6fb4eca1.png"/><Relationship Id="rId3" Type="http://schemas.openxmlformats.org/officeDocument/2006/relationships/image" Target="../media/image-234b1.png"/><Relationship Id="rId4" Type="http://schemas.openxmlformats.org/officeDocument/2006/relationships/image" Target="../media/image--11e503de1.png"/><Relationship Id="rId5" Type="http://schemas.openxmlformats.org/officeDocument/2006/relationships/image" Target="../media/image-6d8c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4bdd18a1.png"/><Relationship Id="rId3" Type="http://schemas.openxmlformats.org/officeDocument/2006/relationships/image" Target="../media/image--6a47579e1.png"/><Relationship Id="rId4" Type="http://schemas.openxmlformats.org/officeDocument/2006/relationships/image" Target="../media/image--193aa25e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-7390831e1.png"/><Relationship Id="rId3" Type="http://schemas.openxmlformats.org/officeDocument/2006/relationships/image" Target="../media/image--513fede1.png"/><Relationship Id="rId4" Type="http://schemas.openxmlformats.org/officeDocument/2006/relationships/image" Target="../media/image-054f89a1.png"/><Relationship Id="rId5" Type="http://schemas.openxmlformats.org/officeDocument/2006/relationships/image" Target="../media/image--27987a1e1.png"/><Relationship Id="rId6" Type="http://schemas.openxmlformats.org/officeDocument/2006/relationships/image" Target="../media/image--26251f1e1.png"/><Relationship Id="rId7" Type="http://schemas.openxmlformats.org/officeDocument/2006/relationships/image" Target="../media/image-20eac1.png"/><Relationship Id="rId8" Type="http://schemas.openxmlformats.org/officeDocument/2006/relationships/image" Target="../media/image-1.png"/><Relationship Id="rId9" Type="http://schemas.openxmlformats.org/officeDocument/2006/relationships/image" Target="../media/image-2be17d2.png"/><Relationship Id="rId10" Type="http://schemas.openxmlformats.org/officeDocument/2006/relationships/image" Target="../media/image-32fe30a1.png"/><Relationship Id="rId11" Type="http://schemas.openxmlformats.org/officeDocument/2006/relationships/image" Target="../media/image--9266cde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234b2.png"/><Relationship Id="rId3" Type="http://schemas.openxmlformats.org/officeDocument/2006/relationships/image" Target="../media/image--4f8e639e1.png"/><Relationship Id="rId4" Type="http://schemas.openxmlformats.org/officeDocument/2006/relationships/image" Target="../media/image-473133a1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858000"/>
          </a:xfrm>
          <a:prstGeom prst="rect">
            <a:avLst/>
          </a:prstGeom>
          <a:solidFill>
            <a:srgbClr val="004F98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2132856"/>
            <a:ext cx="3305026" cy="204787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032"/>
              </a:lnSpc>
            </a:pPr>
            <a: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Mobile</a:t>
            </a:r>
            <a:b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Device</a:t>
            </a:r>
            <a:b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Management</a:t>
            </a:r>
            <a:b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600" spc="-144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(MDM) Tools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4266158"/>
            <a:ext cx="3259187" cy="4101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616"/>
              </a:lnSpc>
              <a:spcBef>
                <a:spcPts val="660"/>
              </a:spcBef>
            </a:pPr>
            <a:r>
              <a:rPr lang="en-US" sz="1122" spc="34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CompTIA CySA+ CS0-004 | Objective 1.3 |</a:t>
            </a:r>
            <a:br>
              <a:rPr lang="en-US" sz="1122" spc="34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22" spc="34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Micro Lesson 59</a:t>
            </a:r>
            <a:endParaRPr lang="en-US" dirty="0"/>
          </a:p>
        </p:txBody>
      </p:sp>
      <p:pic>
        <p:nvPicPr>
          <p:cNvPr id="5" name="Image 0" descr="-594e66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55606" y="2183606"/>
            <a:ext cx="647700" cy="647700"/>
          </a:xfrm>
          <a:prstGeom prst="rect">
            <a:avLst/>
          </a:prstGeom>
        </p:spPr>
      </p:pic>
      <p:pic>
        <p:nvPicPr>
          <p:cNvPr id="6" name="Image 1" descr="441606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4918" y="2772918"/>
            <a:ext cx="123825" cy="123825"/>
          </a:xfrm>
          <a:prstGeom prst="rect">
            <a:avLst/>
          </a:prstGeom>
        </p:spPr>
      </p:pic>
      <p:pic>
        <p:nvPicPr>
          <p:cNvPr id="7" name="Image 2" descr="-64eb0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408" y="2183606"/>
            <a:ext cx="647700" cy="647700"/>
          </a:xfrm>
          <a:prstGeom prst="rect">
            <a:avLst/>
          </a:prstGeom>
        </p:spPr>
      </p:pic>
      <p:pic>
        <p:nvPicPr>
          <p:cNvPr id="8" name="Image 3" descr="5f3e0e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7067" y="2772918"/>
            <a:ext cx="123825" cy="123825"/>
          </a:xfrm>
          <a:prstGeom prst="rect">
            <a:avLst/>
          </a:prstGeom>
        </p:spPr>
      </p:pic>
      <p:pic>
        <p:nvPicPr>
          <p:cNvPr id="9" name="Image 4" descr="-594e66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04408" y="4032409"/>
            <a:ext cx="647700" cy="647700"/>
          </a:xfrm>
          <a:prstGeom prst="rect">
            <a:avLst/>
          </a:prstGeom>
        </p:spPr>
      </p:pic>
      <p:pic>
        <p:nvPicPr>
          <p:cNvPr id="10" name="Image 5" descr="0d3dda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7067" y="3965067"/>
            <a:ext cx="123825" cy="123825"/>
          </a:xfrm>
          <a:prstGeom prst="rect">
            <a:avLst/>
          </a:prstGeom>
        </p:spPr>
      </p:pic>
      <p:pic>
        <p:nvPicPr>
          <p:cNvPr id="11" name="Image 6" descr="-64eb0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606" y="4032409"/>
            <a:ext cx="647700" cy="647700"/>
          </a:xfrm>
          <a:prstGeom prst="rect">
            <a:avLst/>
          </a:prstGeom>
        </p:spPr>
      </p:pic>
      <p:pic>
        <p:nvPicPr>
          <p:cNvPr id="12" name="Image 7" descr="-3fd9fc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4918" y="3965067"/>
            <a:ext cx="123825" cy="123825"/>
          </a:xfrm>
          <a:prstGeom prst="rect">
            <a:avLst/>
          </a:prstGeom>
        </p:spPr>
      </p:pic>
      <p:pic>
        <p:nvPicPr>
          <p:cNvPr id="13" name="Image 8" descr="7c5b366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4250" y="2762250"/>
            <a:ext cx="1333500" cy="1333500"/>
          </a:xfrm>
          <a:prstGeom prst="rect">
            <a:avLst/>
          </a:prstGeom>
        </p:spPr>
      </p:pic>
      <p:sp>
        <p:nvSpPr>
          <p:cNvPr id="14" name="Text 3"/>
          <p:cNvSpPr/>
          <p:nvPr/>
        </p:nvSpPr>
        <p:spPr>
          <a:xfrm>
            <a:off x="7381875" y="3210520"/>
            <a:ext cx="12382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MDM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TOOLS</a:t>
            </a:r>
            <a:endParaRPr lang="en-US" dirty="0"/>
          </a:p>
        </p:txBody>
      </p:sp>
      <p:sp>
        <p:nvSpPr>
          <p:cNvPr id="15" name="Shape 4"/>
          <p:cNvSpPr/>
          <p:nvPr/>
        </p:nvSpPr>
        <p:spPr>
          <a:xfrm>
            <a:off x="6087983" y="1515983"/>
            <a:ext cx="714375" cy="714375"/>
          </a:xfrm>
          <a:prstGeom prst="ellipse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pic>
        <p:nvPicPr>
          <p:cNvPr id="16" name="Image 9" descr="-1373199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15392" y="1730831"/>
            <a:ext cx="257175" cy="285750"/>
          </a:xfrm>
          <a:prstGeom prst="rect">
            <a:avLst/>
          </a:prstGeom>
        </p:spPr>
      </p:pic>
      <p:sp>
        <p:nvSpPr>
          <p:cNvPr id="17" name="Text 5"/>
          <p:cNvSpPr/>
          <p:nvPr/>
        </p:nvSpPr>
        <p:spPr>
          <a:xfrm>
            <a:off x="4407178" y="1654691"/>
            <a:ext cx="158555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CENTRALIZED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</a:t>
            </a:r>
            <a:endParaRPr lang="en-US" dirty="0"/>
          </a:p>
        </p:txBody>
      </p:sp>
      <p:sp>
        <p:nvSpPr>
          <p:cNvPr id="18" name="Shape 6"/>
          <p:cNvSpPr/>
          <p:nvPr/>
        </p:nvSpPr>
        <p:spPr>
          <a:xfrm>
            <a:off x="9199642" y="1515983"/>
            <a:ext cx="714375" cy="714375"/>
          </a:xfrm>
          <a:prstGeom prst="ellipse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pic>
        <p:nvPicPr>
          <p:cNvPr id="19" name="Image 10" descr="-1e25f8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386" y="1705718"/>
            <a:ext cx="285750" cy="342900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0009267" y="1654691"/>
            <a:ext cx="1634609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POLICY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ENFORCEMENT</a:t>
            </a:r>
            <a:endParaRPr lang="en-US" dirty="0"/>
          </a:p>
        </p:txBody>
      </p:sp>
      <p:sp>
        <p:nvSpPr>
          <p:cNvPr id="21" name="Shape 8"/>
          <p:cNvSpPr/>
          <p:nvPr/>
        </p:nvSpPr>
        <p:spPr>
          <a:xfrm>
            <a:off x="9199642" y="4627642"/>
            <a:ext cx="714375" cy="714375"/>
          </a:xfrm>
          <a:prstGeom prst="ellipse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pic>
        <p:nvPicPr>
          <p:cNvPr id="22" name="Image 11" descr="4ac5076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14383" y="4863312"/>
            <a:ext cx="285750" cy="238125"/>
          </a:xfrm>
          <a:prstGeom prst="rect">
            <a:avLst/>
          </a:prstGeom>
        </p:spPr>
      </p:pic>
      <p:sp>
        <p:nvSpPr>
          <p:cNvPr id="23" name="Text 9"/>
          <p:cNvSpPr/>
          <p:nvPr/>
        </p:nvSpPr>
        <p:spPr>
          <a:xfrm>
            <a:off x="10009267" y="4766350"/>
            <a:ext cx="152596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TELEMETRY &amp;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MONITORING</a:t>
            </a:r>
            <a:endParaRPr lang="en-US" dirty="0"/>
          </a:p>
        </p:txBody>
      </p:sp>
      <p:sp>
        <p:nvSpPr>
          <p:cNvPr id="24" name="Shape 10"/>
          <p:cNvSpPr/>
          <p:nvPr/>
        </p:nvSpPr>
        <p:spPr>
          <a:xfrm>
            <a:off x="6087983" y="4627642"/>
            <a:ext cx="714375" cy="714375"/>
          </a:xfrm>
          <a:prstGeom prst="ellipse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pic>
        <p:nvPicPr>
          <p:cNvPr id="25" name="Image 12" descr="4a12dde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81906" y="4800526"/>
            <a:ext cx="323850" cy="371475"/>
          </a:xfrm>
          <a:prstGeom prst="rect">
            <a:avLst/>
          </a:prstGeom>
        </p:spPr>
      </p:pic>
      <p:sp>
        <p:nvSpPr>
          <p:cNvPr id="26" name="Text 11"/>
          <p:cNvSpPr/>
          <p:nvPr/>
        </p:nvSpPr>
        <p:spPr>
          <a:xfrm>
            <a:off x="4773533" y="4766350"/>
            <a:ext cx="12192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RESPONSE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849814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Scenario: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Noncompliant Device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Incident Overview and Response Protocol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501926"/>
            <a:ext cx="5404693" cy="15533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INCIDENT OVERVIEW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 flagged by MDM for critical policy violations.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INDICATORS OF COMPROMISE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Missing security profiles, rooted/jailbroken OS, or presence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unapproved malicious applications.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501926"/>
            <a:ext cx="5343376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IMPACT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Conditional access triggers an immediate block on corporate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email and sensitive resource access.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RESPONSE ACTIONS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Preserve telemetry, validate ownership, isolate from network,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investigate changes, and perform remediation.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MDM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 operating procedures for mobile device management security audits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128838"/>
            <a:ext cx="3619500" cy="19002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IDENTIFY DEVICE/OWNER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911971"/>
            <a:ext cx="3343126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the asset against the inventory and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confirm the authorized user.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79f931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145" y="1957221"/>
            <a:ext cx="361950" cy="3524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128838"/>
            <a:ext cx="3619500" cy="1900238"/>
          </a:xfrm>
          <a:prstGeom prst="rect">
            <a:avLst/>
          </a:prstGeom>
          <a:solidFill>
            <a:srgbClr val="1F69A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2630686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CONFIRM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ENROLLMENT/COMPLIANCE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125242"/>
            <a:ext cx="3488680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if the device is correctly enrolled and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meets all security posture requirements.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74D77"/>
            </a:solidFill>
            <a:prstDash val="solid"/>
            <a:miter lim="800000"/>
          </a:ln>
        </p:spPr>
      </p:sp>
      <p:pic>
        <p:nvPicPr>
          <p:cNvPr id="14" name="Image 2" descr="234b66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85" y="1961405"/>
            <a:ext cx="285750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128838"/>
            <a:ext cx="3619500" cy="1900238"/>
          </a:xfrm>
          <a:prstGeom prst="rect">
            <a:avLst/>
          </a:prstGeom>
          <a:solidFill>
            <a:srgbClr val="3E83AC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2630686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CHECK OS/ROOT STATUS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2911971"/>
            <a:ext cx="3356818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Ensure the operating system is up-to-date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conduct a check for root or jailbreak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status.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1771650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06686"/>
            </a:solidFill>
            <a:prstDash val="solid"/>
            <a:miter lim="800000"/>
          </a:ln>
        </p:spPr>
      </p:sp>
      <p:pic>
        <p:nvPicPr>
          <p:cNvPr id="19" name="Image 3" descr="22c3e1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51124" y="1973963"/>
            <a:ext cx="304800" cy="30480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476250" y="4481513"/>
            <a:ext cx="3619500" cy="1900238"/>
          </a:xfrm>
          <a:prstGeom prst="rect">
            <a:avLst/>
          </a:prstGeom>
          <a:solidFill>
            <a:srgbClr val="5C9EB7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62000" y="4983361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APPS/POLICIES/CERTIFICATES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762000" y="5477917"/>
            <a:ext cx="3438525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Audit installed applications, active security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policies, and verify valid certificate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deployment.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92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5849B"/>
            </a:solidFill>
            <a:prstDash val="solid"/>
            <a:miter lim="800000"/>
          </a:ln>
        </p:spPr>
      </p:sp>
      <p:pic>
        <p:nvPicPr>
          <p:cNvPr id="24" name="Image 4" descr="-21de73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68796" y="4326640"/>
            <a:ext cx="247650" cy="31432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4286250" y="4481513"/>
            <a:ext cx="3619500" cy="1900238"/>
          </a:xfrm>
          <a:prstGeom prst="rect">
            <a:avLst/>
          </a:prstGeom>
          <a:solidFill>
            <a:srgbClr val="7BB8C1">
              <a:alpha val="30000"/>
            </a:srgbClr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4572000" y="4983361"/>
            <a:ext cx="3333750" cy="4265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CORRELATE WITH IDENTITY</a:t>
            </a:r>
            <a:b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</a:t>
            </a:r>
            <a:endParaRPr lang="en-US" dirty="0"/>
          </a:p>
        </p:txBody>
      </p:sp>
      <p:sp>
        <p:nvSpPr>
          <p:cNvPr id="27" name="Text 20"/>
          <p:cNvSpPr/>
          <p:nvPr/>
        </p:nvSpPr>
        <p:spPr>
          <a:xfrm>
            <a:off x="4572000" y="5477917"/>
            <a:ext cx="3333750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Validate the device access against the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user's primary identity and access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credentials.</a:t>
            </a:r>
            <a:endParaRPr lang="en-US" dirty="0"/>
          </a:p>
        </p:txBody>
      </p:sp>
      <p:sp>
        <p:nvSpPr>
          <p:cNvPr id="28" name="Shape 21"/>
          <p:cNvSpPr/>
          <p:nvPr/>
        </p:nvSpPr>
        <p:spPr>
          <a:xfrm>
            <a:off x="573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58A5B1"/>
            </a:solidFill>
            <a:prstDash val="solid"/>
            <a:miter lim="800000"/>
          </a:ln>
        </p:spPr>
      </p:sp>
      <p:pic>
        <p:nvPicPr>
          <p:cNvPr id="29" name="Image 5" descr="6fb4ec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0427" y="4309894"/>
            <a:ext cx="257175" cy="342900"/>
          </a:xfrm>
          <a:prstGeom prst="rect">
            <a:avLst/>
          </a:prstGeom>
        </p:spPr>
      </p:pic>
      <p:sp>
        <p:nvSpPr>
          <p:cNvPr id="30" name="Shape 22"/>
          <p:cNvSpPr/>
          <p:nvPr/>
        </p:nvSpPr>
        <p:spPr>
          <a:xfrm>
            <a:off x="8096250" y="4481513"/>
            <a:ext cx="3619500" cy="19002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31" name="Text 23"/>
          <p:cNvSpPr/>
          <p:nvPr/>
        </p:nvSpPr>
        <p:spPr>
          <a:xfrm>
            <a:off x="8382000" y="4983361"/>
            <a:ext cx="3333750" cy="21327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81"/>
              </a:lnSpc>
            </a:pPr>
            <a:r>
              <a:rPr lang="en-US" sz="1229" spc="123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APPLY CONTAINMENT</a:t>
            </a:r>
            <a:endParaRPr lang="en-US" dirty="0"/>
          </a:p>
        </p:txBody>
      </p:sp>
      <p:sp>
        <p:nvSpPr>
          <p:cNvPr id="32" name="Text 24"/>
          <p:cNvSpPr/>
          <p:nvPr/>
        </p:nvSpPr>
        <p:spPr>
          <a:xfrm>
            <a:off x="8382000" y="5264646"/>
            <a:ext cx="3455789" cy="41939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652"/>
              </a:lnSpc>
              <a:spcBef>
                <a:spcPts val="526"/>
              </a:spcBef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Execute necessary isolation or remediation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steps if security thresholds are not met.</a:t>
            </a:r>
            <a:endParaRPr lang="en-US" dirty="0"/>
          </a:p>
        </p:txBody>
      </p:sp>
      <p:sp>
        <p:nvSpPr>
          <p:cNvPr id="33" name="Shape 25"/>
          <p:cNvSpPr/>
          <p:nvPr/>
        </p:nvSpPr>
        <p:spPr>
          <a:xfrm>
            <a:off x="9548813" y="41243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34" name="Image 6" descr="-6da496d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5999" y="4318267"/>
            <a:ext cx="371475" cy="33337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906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Rules: Device Management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and the management lifecycle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2328672" y="2556510"/>
            <a:ext cx="1569720" cy="15697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  <a:prstDash val="solid"/>
            <a:miter lim="800000"/>
          </a:ln>
        </p:spPr>
      </p:sp>
      <p:sp>
        <p:nvSpPr>
          <p:cNvPr id="6" name="Shape 3"/>
          <p:cNvSpPr/>
          <p:nvPr/>
        </p:nvSpPr>
        <p:spPr>
          <a:xfrm>
            <a:off x="3819906" y="3341370"/>
            <a:ext cx="1569720" cy="15697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  <a:prstDash val="solid"/>
            <a:miter lim="800000"/>
          </a:ln>
        </p:spPr>
      </p:sp>
      <p:sp>
        <p:nvSpPr>
          <p:cNvPr id="7" name="Shape 4"/>
          <p:cNvSpPr/>
          <p:nvPr/>
        </p:nvSpPr>
        <p:spPr>
          <a:xfrm>
            <a:off x="5311140" y="2556510"/>
            <a:ext cx="1569721" cy="15697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  <a:prstDash val="solid"/>
            <a:miter lim="800000"/>
          </a:ln>
        </p:spPr>
      </p:sp>
      <p:sp>
        <p:nvSpPr>
          <p:cNvPr id="8" name="Shape 5"/>
          <p:cNvSpPr/>
          <p:nvPr/>
        </p:nvSpPr>
        <p:spPr>
          <a:xfrm>
            <a:off x="6802374" y="3341370"/>
            <a:ext cx="1569720" cy="15697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  <a:prstDash val="solid"/>
            <a:miter lim="800000"/>
          </a:ln>
        </p:spPr>
      </p:sp>
      <p:sp>
        <p:nvSpPr>
          <p:cNvPr id="9" name="Shape 6"/>
          <p:cNvSpPr/>
          <p:nvPr/>
        </p:nvSpPr>
        <p:spPr>
          <a:xfrm>
            <a:off x="8293608" y="2556510"/>
            <a:ext cx="1569720" cy="1569720"/>
          </a:xfrm>
          <a:prstGeom prst="ellipse">
            <a:avLst/>
          </a:prstGeom>
          <a:solidFill>
            <a:srgbClr val="FFFFFF"/>
          </a:solidFill>
          <a:ln w="12700">
            <a:solidFill>
              <a:srgbClr val="000000">
                <a:alpha val="0"/>
              </a:srgbClr>
            </a:solidFill>
            <a:prstDash val="solid"/>
            <a:miter lim="800000"/>
          </a:ln>
        </p:spPr>
      </p:sp>
      <p:pic>
        <p:nvPicPr>
          <p:cNvPr id="10" name="Image 1" descr="25a3e1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729" y="2475643"/>
            <a:ext cx="1733550" cy="17335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96581" y="1740188"/>
            <a:ext cx="2763738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OWNERSHIP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7668750" y="1964472"/>
            <a:ext cx="2819400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77"/>
              </a:lnSpc>
              <a:spcBef>
                <a:spcPts val="465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Corporate-owned vs. BYOD assets dictate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control levels.</a:t>
            </a:r>
            <a:endParaRPr lang="en-US" dirty="0"/>
          </a:p>
        </p:txBody>
      </p:sp>
      <p:pic>
        <p:nvPicPr>
          <p:cNvPr id="13" name="Image 2" descr="63261f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1471" y="3260503"/>
            <a:ext cx="1733550" cy="17335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05347" y="5161568"/>
            <a:ext cx="2763738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WIPE STRATEGIES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6143137" y="5385852"/>
            <a:ext cx="2888159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77"/>
              </a:lnSpc>
              <a:spcBef>
                <a:spcPts val="465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Distinguish between 'Selective Wipe' (data-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only) and 'Full Wipe' (factory reset).</a:t>
            </a:r>
            <a:endParaRPr lang="en-US" dirty="0"/>
          </a:p>
        </p:txBody>
      </p:sp>
      <p:pic>
        <p:nvPicPr>
          <p:cNvPr id="16" name="Image 3" descr="-4b2ec0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0213" y="2475643"/>
            <a:ext cx="1733550" cy="17335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4714113" y="1740188"/>
            <a:ext cx="2763738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MAM</a:t>
            </a:r>
            <a:endParaRPr lang="en-US" dirty="0"/>
          </a:p>
        </p:txBody>
      </p:sp>
      <p:sp>
        <p:nvSpPr>
          <p:cNvPr id="18" name="Text 12"/>
          <p:cNvSpPr/>
          <p:nvPr/>
        </p:nvSpPr>
        <p:spPr>
          <a:xfrm>
            <a:off x="4682859" y="1964472"/>
            <a:ext cx="2826246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77"/>
              </a:lnSpc>
              <a:spcBef>
                <a:spcPts val="465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Dedicated control for granular application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delivery and security.</a:t>
            </a:r>
            <a:endParaRPr lang="en-US" dirty="0"/>
          </a:p>
        </p:txBody>
      </p:sp>
      <p:pic>
        <p:nvPicPr>
          <p:cNvPr id="19" name="Image 4" descr="0a58b4a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8955" y="3260503"/>
            <a:ext cx="1733550" cy="173355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3222879" y="5161568"/>
            <a:ext cx="2763738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COMPLIANCE</a:t>
            </a:r>
            <a:endParaRPr lang="en-US" dirty="0"/>
          </a:p>
        </p:txBody>
      </p:sp>
      <p:sp>
        <p:nvSpPr>
          <p:cNvPr id="21" name="Text 14"/>
          <p:cNvSpPr/>
          <p:nvPr/>
        </p:nvSpPr>
        <p:spPr>
          <a:xfrm>
            <a:off x="3149060" y="5385852"/>
            <a:ext cx="2911376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77"/>
              </a:lnSpc>
              <a:spcBef>
                <a:spcPts val="465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Reflects the organization's security posture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device health.</a:t>
            </a:r>
            <a:endParaRPr lang="en-US" dirty="0"/>
          </a:p>
        </p:txBody>
      </p:sp>
      <p:pic>
        <p:nvPicPr>
          <p:cNvPr id="22" name="Image 5" descr="-434c3f5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697" y="2475643"/>
            <a:ext cx="1733550" cy="1733550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1731645" y="1740188"/>
            <a:ext cx="2763738" cy="1640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293"/>
              </a:lnSpc>
            </a:pPr>
            <a:r>
              <a:rPr lang="en-US" sz="945" spc="95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</a:t>
            </a:r>
            <a:endParaRPr lang="en-US" dirty="0"/>
          </a:p>
        </p:txBody>
      </p:sp>
      <p:sp>
        <p:nvSpPr>
          <p:cNvPr id="24" name="Text 16"/>
          <p:cNvSpPr/>
          <p:nvPr/>
        </p:nvSpPr>
        <p:spPr>
          <a:xfrm>
            <a:off x="1731645" y="1964472"/>
            <a:ext cx="2763738" cy="34974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377"/>
              </a:lnSpc>
              <a:spcBef>
                <a:spcPts val="465"/>
              </a:spcBef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foundational step that establishes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visibility and trust.</a:t>
            </a:r>
            <a:endParaRPr lang="en-US" dirty="0"/>
          </a:p>
        </p:txBody>
      </p:sp>
      <p:sp>
        <p:nvSpPr>
          <p:cNvPr id="25" name="Shape 17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8"/>
          <p:cNvSpPr/>
          <p:nvPr/>
        </p:nvSpPr>
        <p:spPr>
          <a:xfrm>
            <a:off x="1014413" y="6414939"/>
            <a:ext cx="101631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 LIFECYCLE: 1. ENROLL, 2. CONFIGURE, 3. MONITOR, 4. CHECK COMPLIANCE, 5. CONTROL, 6. RESPOND.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Reviewing Core Security Concepts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3148013"/>
            <a:ext cx="3619500" cy="2214563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644801"/>
            <a:ext cx="33337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WHAT DOES NONCOMPLIANT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MEAN?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4194572"/>
            <a:ext cx="3333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Refers to a device that fails to meet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established security requirements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organizational policies.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7908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5" y="2980580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3148013"/>
            <a:ext cx="3619500" cy="2214563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644801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SELECTIVE VS. FULL WIPE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957489"/>
            <a:ext cx="343004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Selective wipe removes only corporate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data; a full wipe performs a factory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reset, removing all data.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7908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3f87fce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6938" y="2976394"/>
            <a:ext cx="323850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3148013"/>
            <a:ext cx="3619500" cy="2214563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644801"/>
            <a:ext cx="33337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WHY BLOCK VALID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CREDENTIALS?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4194572"/>
            <a:ext cx="3513088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Prevents unauthorized access from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unmanaged or noncompliant devices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ensure only trusted endpoints reach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corporate resources.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7908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-57263f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4382" y="2955468"/>
            <a:ext cx="352425" cy="39052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Summary: Mobile Security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Pillars and Trust Framework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330351"/>
            <a:ext cx="523875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MDM (MOBILE DEVICE MANAGEMENT)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Centralized control and configuration of mobile hardware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systems.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Secure onboarding protocols and rigorous identity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verification.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POLICY &amp; COMPLIANCE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Automated enforcement of security standards and device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health checks.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330351"/>
            <a:ext cx="5378946" cy="15533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MAM (MOBILE APPLICATION MANAGEMENT)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Granular control and data isolation within managed corporate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applications.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NEXT LESSON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WHOIS Investigations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871538" y="6414939"/>
            <a:ext cx="104489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MOBILE SECURITY IS NOT JUST ABOUT THE USER IDENTITY; IT IS ABOUT WHETHER THE DEVICE ITSELF CAN BE TRUSTED.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MDM?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Mobile Device Management: Centralized control for corporate endpoints</a:t>
            </a:r>
            <a:endParaRPr lang="en-US" dirty="0"/>
          </a:p>
        </p:txBody>
      </p:sp>
      <p:pic>
        <p:nvPicPr>
          <p:cNvPr id="5" name="Image 1" descr="-3df2b5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436" y="2461914"/>
            <a:ext cx="857250" cy="8572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97669" y="3696295"/>
            <a:ext cx="26098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 &amp;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PROVISIONING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332735" y="4214217"/>
            <a:ext cx="273971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Streamlined setup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onboarding processes for new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corporate devices.</a:t>
            </a:r>
            <a:endParaRPr lang="en-US" dirty="0"/>
          </a:p>
        </p:txBody>
      </p:sp>
      <p:pic>
        <p:nvPicPr>
          <p:cNvPr id="8" name="Image 2" descr="0f5cb32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2025" y="2439589"/>
            <a:ext cx="762000" cy="8953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364706" y="3696295"/>
            <a:ext cx="25336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POLICY ENFORCEMENT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303806" y="3995440"/>
            <a:ext cx="2655451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Automated application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protocols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configuration settings across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all devices.</a:t>
            </a:r>
            <a:endParaRPr lang="en-US" dirty="0"/>
          </a:p>
        </p:txBody>
      </p:sp>
      <p:pic>
        <p:nvPicPr>
          <p:cNvPr id="11" name="Image 3" descr="-7b8f401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121" y="2517727"/>
            <a:ext cx="733425" cy="73342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422231" y="3696295"/>
            <a:ext cx="2276475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APPLICATION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MANAGEMENT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373594" y="4214217"/>
            <a:ext cx="2373749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Remote distribution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of business-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critical software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applications.</a:t>
            </a:r>
            <a:endParaRPr lang="en-US" dirty="0"/>
          </a:p>
        </p:txBody>
      </p:sp>
      <p:pic>
        <p:nvPicPr>
          <p:cNvPr id="14" name="Image 4" descr="-563e33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6406" y="2473076"/>
            <a:ext cx="809625" cy="8096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32094" y="3696295"/>
            <a:ext cx="27146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REMOTE RESPONSE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059614" y="3995440"/>
            <a:ext cx="285958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Capability to lock, track, or wipe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devices to prevent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leakage.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2395538" y="6214914"/>
            <a:ext cx="74009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MDM PROVIDES HOLISTIC VISIBILITY AND MANAGEMENT OVER THE SECURITY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POSTURE OF THE ENTIRE MOBILE DEVICE FLEET THROUGH CENTRALIZED CONTROL.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Device Enrollment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Registration Lifecycle and its Strategic Importance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641997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175992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DEVICE IDENTIFICATION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3969693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Recognition of the device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within the ecosystem.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a4fe7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624" y="2524796"/>
            <a:ext cx="228600" cy="21907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641997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175992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3969693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Initial handshake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 process.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-6f2d0e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56274" y="2535958"/>
            <a:ext cx="123825" cy="219075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641997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175992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POLICY DEPLOYMENT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3969693"/>
            <a:ext cx="2696914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Automatic delivery of security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configurations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compliance rules.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441510a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2713" y="2555491"/>
            <a:ext cx="238125" cy="171450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641997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96375" y="3175992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MANAGED STATE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3969693"/>
            <a:ext cx="25717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Full visibility and control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achieved.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40387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2be17d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2173" y="2524795"/>
            <a:ext cx="238125" cy="238125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2071688" y="6214914"/>
            <a:ext cx="804862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ENROLLMENT IS ESSENTIAL TO CLOSE SECURITY GAPS, ENSURE UNIFIED CONTROL ACROSS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FLEET, AND ENABLE THE SECURE DISTRIBUTION OF ENTERPRISE APPLICATIONS.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Common Security Policies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Policy Requirements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824163"/>
            <a:ext cx="26670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ACCESS CONTROL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633639"/>
            <a:ext cx="23812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Mandatory screen locks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and complex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PIN/password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requirements.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6fb4ec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4177" y="2652544"/>
            <a:ext cx="257175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824163"/>
            <a:ext cx="2667000" cy="1976438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PROTECTION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633639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Full-device encryption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safeguard sensitive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information.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234b66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935" y="2656730"/>
            <a:ext cx="285750" cy="3429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824163"/>
            <a:ext cx="2667000" cy="1976438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SYSTEM INTEGRITY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633639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OS version mandates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proactive root/jailbreak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-11e503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4991" y="2681843"/>
            <a:ext cx="257175" cy="2857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824163"/>
            <a:ext cx="26670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 SECURITY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633639"/>
            <a:ext cx="238125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Managed VPN and secure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Wi-Fi configurations.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6d8c29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1560" y="2715332"/>
            <a:ext cx="304800" cy="21907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1323975" y="6214914"/>
            <a:ext cx="95440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MOBILE DEVICE MANAGEMENT (MDM) PLATFORMS ACT AS THE VITAL BRIDGE, TRANSLATING HIGH-LEVEL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ORGANIZATIONAL SECURITY POLICIES INTO GRANULAR, ENFORCEABLE TECHNICAL DEVICE CONFIGURATIONS.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Compliance Status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Core Definitions and Strategic Importance</a:t>
            </a:r>
            <a:endParaRPr lang="en-US" dirty="0"/>
          </a:p>
        </p:txBody>
      </p:sp>
      <p:pic>
        <p:nvPicPr>
          <p:cNvPr id="5" name="Image 1" descr="4bdd18a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1943" y="2989661"/>
            <a:ext cx="933450" cy="9334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3888" y="4268748"/>
            <a:ext cx="31337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COMPLIANT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530900" y="4567892"/>
            <a:ext cx="331970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device successfully meets all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organizational security requirements.</a:t>
            </a:r>
            <a:endParaRPr lang="en-US" dirty="0"/>
          </a:p>
        </p:txBody>
      </p:sp>
      <p:pic>
        <p:nvPicPr>
          <p:cNvPr id="8" name="Image 2" descr="-6a4757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6029" y="2989659"/>
            <a:ext cx="933450" cy="9334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252913" y="4268748"/>
            <a:ext cx="36861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NONCOMPLIANT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4134460" y="4567892"/>
            <a:ext cx="392308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device violates specific policies such as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outdated OS, disabled encryption,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rooted/jailbroken status.</a:t>
            </a:r>
            <a:endParaRPr lang="en-US" dirty="0"/>
          </a:p>
        </p:txBody>
      </p:sp>
      <p:pic>
        <p:nvPicPr>
          <p:cNvPr id="11" name="Image 3" descr="-193aa2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1744" y="3011982"/>
            <a:ext cx="762000" cy="8953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186738" y="4268748"/>
            <a:ext cx="362902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STRATEGIC IMPORTANCE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8071217" y="4567892"/>
            <a:ext cx="3860066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Compliance status serves as a critical, real-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time input for granting or denying access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corporate data and applications.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MDM + Conditional Access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Evaluation Logic Flow</a:t>
            </a:r>
            <a:endParaRPr lang="en-US" dirty="0"/>
          </a:p>
        </p:txBody>
      </p:sp>
      <p:pic>
        <p:nvPicPr>
          <p:cNvPr id="5" name="Image 1" descr="-739083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37247"/>
            <a:ext cx="240030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271242"/>
            <a:ext cx="20193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USER LOGIN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06494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Access attempt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initiated.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43827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513fed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4916" y="2629635"/>
            <a:ext cx="257175" cy="190500"/>
          </a:xfrm>
          <a:prstGeom prst="rect">
            <a:avLst/>
          </a:prstGeom>
        </p:spPr>
      </p:pic>
      <p:pic>
        <p:nvPicPr>
          <p:cNvPr id="10" name="Image 3" descr="054f89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2737247"/>
            <a:ext cx="240030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019425" y="316170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IDENTITY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VALID?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2971800" y="406494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Authentication check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(e.g., MFA).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364807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B52"/>
            </a:solidFill>
            <a:prstDash val="solid"/>
            <a:miter lim="800000"/>
          </a:ln>
        </p:spPr>
      </p:sp>
      <p:pic>
        <p:nvPicPr>
          <p:cNvPr id="14" name="Image 4" descr="-27987a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324" y="2625625"/>
            <a:ext cx="190500" cy="228600"/>
          </a:xfrm>
          <a:prstGeom prst="rect">
            <a:avLst/>
          </a:prstGeom>
        </p:spPr>
      </p:pic>
      <p:pic>
        <p:nvPicPr>
          <p:cNvPr id="15" name="Image 5" descr="-26251f1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5850" y="2737247"/>
            <a:ext cx="240030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5229225" y="316170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DEVICE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MANAGED?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5181600" y="406494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Verification of MDM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enrollment.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585787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13F"/>
            </a:solidFill>
            <a:prstDash val="solid"/>
            <a:miter lim="800000"/>
          </a:ln>
        </p:spPr>
      </p:sp>
      <p:pic>
        <p:nvPicPr>
          <p:cNvPr id="19" name="Image 6" descr="20eac66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9027" y="2639578"/>
            <a:ext cx="133350" cy="200025"/>
          </a:xfrm>
          <a:prstGeom prst="rect">
            <a:avLst/>
          </a:prstGeom>
        </p:spPr>
      </p:pic>
      <p:pic>
        <p:nvPicPr>
          <p:cNvPr id="20" name="Image 7" descr="43939462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5650" y="2737247"/>
            <a:ext cx="240030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7439025" y="3161705"/>
            <a:ext cx="17335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DEVICE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COMPLIANT?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7391400" y="406494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posture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assessment.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806767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72C"/>
            </a:solidFill>
            <a:prstDash val="solid"/>
            <a:miter lim="800000"/>
          </a:ln>
        </p:spPr>
      </p:sp>
      <p:pic>
        <p:nvPicPr>
          <p:cNvPr id="24" name="Image 8" descr="2be17d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88598" y="2620045"/>
            <a:ext cx="238125" cy="238125"/>
          </a:xfrm>
          <a:prstGeom prst="rect">
            <a:avLst/>
          </a:prstGeom>
        </p:spPr>
      </p:pic>
      <p:pic>
        <p:nvPicPr>
          <p:cNvPr id="25" name="Image 9" descr="32fe30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5450" y="2737247"/>
            <a:ext cx="2400300" cy="1190625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9648825" y="3271242"/>
            <a:ext cx="17335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DECISION</a:t>
            </a:r>
            <a:endParaRPr lang="en-US" dirty="0"/>
          </a:p>
        </p:txBody>
      </p:sp>
      <p:sp>
        <p:nvSpPr>
          <p:cNvPr id="27" name="Text 15"/>
          <p:cNvSpPr/>
          <p:nvPr/>
        </p:nvSpPr>
        <p:spPr>
          <a:xfrm>
            <a:off x="9601200" y="4064943"/>
            <a:ext cx="2019300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Allow, Restrict,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Block access.</a:t>
            </a:r>
            <a:endParaRPr lang="en-US" dirty="0"/>
          </a:p>
        </p:txBody>
      </p:sp>
      <p:sp>
        <p:nvSpPr>
          <p:cNvPr id="28" name="Shape 16"/>
          <p:cNvSpPr/>
          <p:nvPr/>
        </p:nvSpPr>
        <p:spPr>
          <a:xfrm>
            <a:off x="10277475" y="2499122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9" name="Image 10" descr="-9266cde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06769" y="2628416"/>
            <a:ext cx="219075" cy="219075"/>
          </a:xfrm>
          <a:prstGeom prst="rect">
            <a:avLst/>
          </a:prstGeom>
        </p:spPr>
      </p:pic>
      <p:sp>
        <p:nvSpPr>
          <p:cNvPr id="30" name="Shape 17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31" name="Text 18"/>
          <p:cNvSpPr/>
          <p:nvPr/>
        </p:nvSpPr>
        <p:spPr>
          <a:xfrm>
            <a:off x="2038350" y="6214914"/>
            <a:ext cx="81153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TANDEM EVALUATION: IDENTITY AND DEVICE POSTURE ARE ASSESSED SIMULTANEOUSLY.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ZERO TRUST POLICY: ACCESS IS DENIED IF THE DEVICE IS UNTRUSTED OR NON-COMPLIANT.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Mobile Security Indicators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Monitoring critical device health and compliance signals to identify potential threats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230338"/>
            <a:ext cx="5341441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ROOTED/JAILBROKEN STATUS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unauthorized OS modifications that bypass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security sandboxes.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UNKNOWN ENROLLMENT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Devices failing to register through authorized enterprise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pathways.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PROFILE REMOVAL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Identification of tampered configurations or bypassed device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controls.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230338"/>
            <a:ext cx="5300811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COMPLIANCE FAILURE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Alerts when device software or settings fall out of alignment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 corporate security policies.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UNAUTHORIZED APPLICATIONS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Detection of blacklisted or sideloaded apps posing risks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 integrity.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114550" y="6214914"/>
            <a:ext cx="79629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ALWAYS ANALYZE THESE INDICATORS WITHIN THEIR PROPER CONTEXT TO DIFFERENTIATE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BETWEEN LEGITIMATE ADMINISTRATIVE TESTING AND GENUINE SECURITY COMPROMISE.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784955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Mobile Application Management (MAM)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Securing corporate data at the application level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739926"/>
            <a:ext cx="5379541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APP LIFECYCLE MANAGEMENT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Streamline the deployment, updates, and overall lifecycle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management of approved corporate applications.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DATA ISOLATION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Ensure clear separation between corporate and personal data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within the same device environment.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739926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SECURITY ENFORCEMENT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Apply granular policies including copy/paste restrictions,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mandatory authentication, and selective remote wipes.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576513" y="6214914"/>
            <a:ext cx="7038975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MAM SECURES BUSINESS ASSETS WITHOUT REQUIRING FULL CONTROL OVER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PERSONAL DEVICES, MAKING IT THE IDEAL CHOICE FOR BYOD ENVIRONMENTS.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Response Actions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Standardized protocols for device security and data containment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924175"/>
            <a:ext cx="36195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420963"/>
            <a:ext cx="345311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CORE RESPONSE CAPABILITIES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733651"/>
            <a:ext cx="3472607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Essential security actions including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remote locking, sensitive data removal,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certificate revocation, and device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wiping.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92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234b66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685" y="2756743"/>
            <a:ext cx="28575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4286250" y="2924175"/>
            <a:ext cx="3619500" cy="1976438"/>
          </a:xfrm>
          <a:prstGeom prst="rect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457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WIPE STRATEGIES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4572000" y="3733651"/>
            <a:ext cx="3485108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Differentiates between Selective Wipes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(corporate data only for BYOD) and Full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Wipes (factory reset for corporate-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owned devices).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573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E748E"/>
            </a:solidFill>
            <a:prstDash val="solid"/>
            <a:miter lim="800000"/>
          </a:ln>
        </p:spPr>
      </p:sp>
      <p:pic>
        <p:nvPicPr>
          <p:cNvPr id="14" name="Image 2" descr="-4f8e639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683" y="2790230"/>
            <a:ext cx="285750" cy="2857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8096250" y="2924175"/>
            <a:ext cx="36195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8382000" y="3420963"/>
            <a:ext cx="3333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DECISION FRAMEWORK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8382000" y="3733651"/>
            <a:ext cx="3382863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Response calibration based on device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ownership models and the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severity of the security incident.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9548813" y="25669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19" name="Image 3" descr="473133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057" y="2781855"/>
            <a:ext cx="266700" cy="2952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71438" y="6414939"/>
            <a:ext cx="120491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RESPONSES ARE CALIBRATED BASED ON DEVICE OWNERSHIP AND INCIDENT SEVERITY TO ENSURE APPROPRIATE DATA PROTECTION LEVELS.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2026-08-16T23:25:30Z</dcterms:created>
  <dcterms:modified xsi:type="dcterms:W3CDTF">2026-08-16T23:25:30Z</dcterms:modified>
</cp:coreProperties>
</file>