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ad05f2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image" Target="../media/image-799c23a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9.png"/><Relationship Id="rId2" Type="http://schemas.openxmlformats.org/officeDocument/2006/relationships/image" Target="../media/image-7fc7efe1.png"/><Relationship Id="rId3" Type="http://schemas.openxmlformats.org/officeDocument/2006/relationships/image" Target="../media/image-6f6fa1.png"/><Relationship Id="rId4" Type="http://schemas.openxmlformats.org/officeDocument/2006/relationships/image" Target="../media/image-7ea37de1.png"/><Relationship Id="rId5" Type="http://schemas.openxmlformats.org/officeDocument/2006/relationships/image" Target="../media/image-7aebd0e1.png"/><Relationship Id="rId6" Type="http://schemas.openxmlformats.org/officeDocument/2006/relationships/image" Target="../media/image--3b85289e1.png"/><Relationship Id="rId7" Type="http://schemas.openxmlformats.org/officeDocument/2006/relationships/image" Target="../media/image-24cf01e1.png"/><Relationship Id="rId8" Type="http://schemas.openxmlformats.org/officeDocument/2006/relationships/image" Target="../media/image-5477e1.png"/><Relationship Id="rId9" Type="http://schemas.openxmlformats.org/officeDocument/2006/relationships/image" Target="../media/image-5d1.png"/><Relationship Id="rId10" Type="http://schemas.openxmlformats.org/officeDocument/2006/relationships/image" Target="../media/image--406dd5de1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0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1.png"/><Relationship Id="rId2" Type="http://schemas.openxmlformats.org/officeDocument/2006/relationships/image" Target="../media/image-7fc7efe2.png"/><Relationship Id="rId3" Type="http://schemas.openxmlformats.org/officeDocument/2006/relationships/image" Target="../media/image-6f6fa2.png"/><Relationship Id="rId4" Type="http://schemas.openxmlformats.org/officeDocument/2006/relationships/image" Target="../media/image-7ea37de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image" Target="../media/image--4e51d69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.png"/><Relationship Id="rId2" Type="http://schemas.openxmlformats.org/officeDocument/2006/relationships/image" Target="../media/image-3bc56fa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2.png"/><Relationship Id="rId2" Type="http://schemas.openxmlformats.org/officeDocument/2006/relationships/image" Target="../media/image-5d9ae1.png"/><Relationship Id="rId3" Type="http://schemas.openxmlformats.org/officeDocument/2006/relationships/image" Target="../media/image-1.png"/><Relationship Id="rId4" Type="http://schemas.openxmlformats.org/officeDocument/2006/relationships/image" Target="../media/image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4.png"/><Relationship Id="rId2" Type="http://schemas.openxmlformats.org/officeDocument/2006/relationships/image" Target="../media/image-18002ae1.png"/><Relationship Id="rId3" Type="http://schemas.openxmlformats.org/officeDocument/2006/relationships/image" Target="../media/image-013a99a1.png"/><Relationship Id="rId4" Type="http://schemas.openxmlformats.org/officeDocument/2006/relationships/image" Target="../media/image-4b3751a1.png"/><Relationship Id="rId5" Type="http://schemas.openxmlformats.org/officeDocument/2006/relationships/image" Target="../media/image-234b1.png"/><Relationship Id="rId6" Type="http://schemas.openxmlformats.org/officeDocument/2006/relationships/image" Target="../media/image-529aab1.png"/><Relationship Id="rId7" Type="http://schemas.openxmlformats.org/officeDocument/2006/relationships/image" Target="../media/image-083b92e1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5.png"/><Relationship Id="rId2" Type="http://schemas.openxmlformats.org/officeDocument/2006/relationships/image" Target="../media/image--7f720a5e1.png"/><Relationship Id="rId3" Type="http://schemas.openxmlformats.org/officeDocument/2006/relationships/image" Target="../media/image-32eec4a1.png"/><Relationship Id="rId4" Type="http://schemas.openxmlformats.org/officeDocument/2006/relationships/image" Target="../media/image--c18a51e1.png"/><Relationship Id="rId5" Type="http://schemas.openxmlformats.org/officeDocument/2006/relationships/image" Target="../media/image-02c5b3e1.png"/><Relationship Id="rId6" Type="http://schemas.openxmlformats.org/officeDocument/2006/relationships/image" Target="../media/image-748e5d1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6.png"/><Relationship Id="rId2" Type="http://schemas.openxmlformats.org/officeDocument/2006/relationships/image" Target="../media/image-37b1b6a1.png"/><Relationship Id="rId3" Type="http://schemas.openxmlformats.org/officeDocument/2006/relationships/image" Target="../media/image--79b9035e1.png"/><Relationship Id="rId4" Type="http://schemas.openxmlformats.org/officeDocument/2006/relationships/image" Target="../media/image--3a9bbcde1.png"/><Relationship Id="rId5" Type="http://schemas.openxmlformats.org/officeDocument/2006/relationships/image" Target="../media/image--27987a1e1.png"/><Relationship Id="rId6" Type="http://schemas.openxmlformats.org/officeDocument/2006/relationships/image" Target="../media/image-533ae1.png"/><Relationship Id="rId7" Type="http://schemas.openxmlformats.org/officeDocument/2006/relationships/image" Target="../media/image-441510a1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7.png"/><Relationship Id="rId2" Type="http://schemas.openxmlformats.org/officeDocument/2006/relationships/image" Target="../media/image--67e5de5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8.png"/><Relationship Id="rId2" Type="http://schemas.openxmlformats.org/officeDocument/2006/relationships/image" Target="../media/image-43b1.png"/><Relationship Id="rId3" Type="http://schemas.openxmlformats.org/officeDocument/2006/relationships/image" Target="../media/image-6fb4eca1.png"/><Relationship Id="rId4" Type="http://schemas.openxmlformats.org/officeDocument/2006/relationships/image" Target="../media/image--358d75de1.png"/><Relationship Id="rId5" Type="http://schemas.openxmlformats.org/officeDocument/2006/relationships/image" Target="../media/image--7b738dde1.png"/><Relationship Id="rId6" Type="http://schemas.openxmlformats.org/officeDocument/2006/relationships/image" Target="../media/image-7a39ee1.png"/><Relationship Id="rId7" Type="http://schemas.openxmlformats.org/officeDocument/2006/relationships/image" Target="../media/image--6da496de1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3" name="Image 0" descr="industrial control system interface">    </p:cNvPr>
          <p:cNvPicPr>
            <a:picLocks noChangeAspect="1"/>
          </p:cNvPicPr>
          <p:nvPr/>
        </p:nvPicPr>
        <p:blipFill>
          <a:blip r:embed="rId1"/>
          <a:srcRect l="5556" r="5556" t="0" b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6250" y="479078"/>
            <a:ext cx="5238750" cy="1640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293"/>
              </a:lnSpc>
            </a:pPr>
            <a:r>
              <a:rPr lang="en-US" sz="945" spc="95" kern="0" dirty="0">
                <a:solidFill>
                  <a:srgbClr val="004F98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OVERVIEW OF OT SECURITY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76250" y="835372"/>
            <a:ext cx="5532998" cy="11519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4536"/>
              </a:lnSpc>
              <a:spcBef>
                <a:spcPts val="1485"/>
              </a:spcBef>
            </a:pPr>
            <a:r>
              <a:rPr lang="en-US" sz="4050" spc="-162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Operational</a:t>
            </a:r>
            <a:br>
              <a:rPr lang="en-US" sz="4050" spc="-162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050" spc="-162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Technology Security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76250" y="2083445"/>
            <a:ext cx="5619750" cy="69205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818"/>
              </a:lnSpc>
              <a:spcBef>
                <a:spcPts val="743"/>
              </a:spcBef>
            </a:pPr>
            <a:r>
              <a:rPr lang="en-US" sz="1262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Operational Technology (OT) involves hardware and software that</a:t>
            </a:r>
            <a:br>
              <a:rPr lang="en-US" sz="1262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62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monitors and controls physical processes, devices, and</a:t>
            </a:r>
            <a:br>
              <a:rPr lang="en-US" sz="1262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62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infrastructure.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476250" y="2944862"/>
            <a:ext cx="5238750" cy="19704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551"/>
              </a:lnSpc>
              <a:spcBef>
                <a:spcPts val="1308"/>
              </a:spcBef>
            </a:pPr>
            <a:r>
              <a:rPr lang="en-US" sz="1134" spc="11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KEY SYSTEMS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76250" y="3343573"/>
            <a:ext cx="5238750" cy="36105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422"/>
              </a:lnSpc>
              <a:spcBef>
                <a:spcPts val="1556"/>
              </a:spcBef>
              <a:buClr>
                <a:srgbClr val="004f98"/>
              </a:buClr>
              <a:buSzPct val="120000"/>
              <a:buChar char="•"/>
            </a:pPr>
            <a: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INDUSTRIAL CONTROL SYSTEMS (ICS), SCADA, PLCS, AND</a:t>
            </a:r>
            <a:b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DISTRIBUTED CONTROL SYSTEMS (DCS).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476250" y="3889772"/>
            <a:ext cx="5238750" cy="19704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551"/>
              </a:lnSpc>
              <a:spcBef>
                <a:spcPts val="1429"/>
              </a:spcBef>
            </a:pPr>
            <a:r>
              <a:rPr lang="en-US" sz="1134" spc="11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CORE DIFFERENCES: OT VS. IT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476250" y="4288482"/>
            <a:ext cx="5303937" cy="14948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422"/>
              </a:lnSpc>
              <a:spcBef>
                <a:spcPts val="1556"/>
              </a:spcBef>
              <a:buClr>
                <a:srgbClr val="004f98"/>
              </a:buClr>
              <a:buSzPct val="120000"/>
              <a:buChar char="•"/>
            </a:pPr>
            <a: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PRIORITY</a:t>
            </a:r>
            <a:pPr fontAlgn="ctr" algn="l">
              <a:lnSpc>
                <a:spcPts val="1422"/>
              </a:lnSpc>
            </a:pPr>
            <a: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: AVAILABILITY AND PHYSICAL SAFETY (OT) VS. DATA</a:t>
            </a:r>
            <a:b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CONFIDENTIALITY/INTEGRITY (IT).</a:t>
            </a:r>
            <a:endParaRPr lang="en-US" dirty="0"/>
          </a:p>
          <a:p>
            <a:pPr fontAlgn="ctr" algn="l" marL="241300" indent="-241300">
              <a:lnSpc>
                <a:spcPts val="1422"/>
              </a:lnSpc>
              <a:spcBef>
                <a:spcPts val="1589"/>
              </a:spcBef>
              <a:buClr>
                <a:srgbClr val="004f98"/>
              </a:buClr>
              <a:buSzPct val="120000"/>
              <a:buChar char="•"/>
            </a:pPr>
            <a: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ENVIRONMENT</a:t>
            </a:r>
            <a:pPr fontAlgn="ctr" algn="l">
              <a:lnSpc>
                <a:spcPts val="1422"/>
              </a:lnSpc>
            </a:pPr>
            <a: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: OFTEN UTILIZES LEGACY, PROPRIETARY, OR</a:t>
            </a:r>
            <a:b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CONSTRAINED HARDWARE.</a:t>
            </a:r>
            <a:endParaRPr lang="en-US" dirty="0"/>
          </a:p>
          <a:p>
            <a:pPr fontAlgn="ctr" algn="l" marL="241300" indent="-241300">
              <a:lnSpc>
                <a:spcPts val="1422"/>
              </a:lnSpc>
              <a:spcBef>
                <a:spcPts val="1589"/>
              </a:spcBef>
              <a:buClr>
                <a:srgbClr val="004f98"/>
              </a:buClr>
              <a:buSzPct val="120000"/>
              <a:buChar char="•"/>
            </a:pPr>
            <a: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CONVERGENCE</a:t>
            </a:r>
            <a:pPr fontAlgn="ctr" algn="l">
              <a:lnSpc>
                <a:spcPts val="1422"/>
              </a:lnSpc>
            </a:pPr>
            <a: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: INCREASING INTERCONNECTIVITY WITH IT</a:t>
            </a:r>
            <a:b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039" spc="104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NETWORKS CREATES NEW ATTACK VECTORS.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76250" y="5940772"/>
            <a:ext cx="5619750" cy="46136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818"/>
              </a:lnSpc>
              <a:spcBef>
                <a:spcPts val="1216"/>
              </a:spcBef>
            </a:pPr>
            <a:r>
              <a:rPr lang="en-US" sz="1262" spc="38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Security Focus</a:t>
            </a:r>
            <a:pPr fontAlgn="ctr" algn="l">
              <a:lnSpc>
                <a:spcPts val="1818"/>
              </a:lnSpc>
            </a:pPr>
            <a:r>
              <a:rPr lang="en-US" sz="1262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: Identifying vulnerabilities in critical infrastructure</a:t>
            </a:r>
            <a:br>
              <a:rPr lang="en-US" sz="1262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62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managing risks in converged IT/OT environments.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6000" y="0"/>
            <a:ext cx="6096000" cy="59721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3" name="Image 0" descr="industrial control system panel">    </p:cNvPr>
          <p:cNvPicPr>
            <a:picLocks noChangeAspect="1"/>
          </p:cNvPicPr>
          <p:nvPr/>
        </p:nvPicPr>
        <p:blipFill>
          <a:blip r:embed="rId1"/>
          <a:srcRect l="0" r="0" t="1016" b="1016"/>
          <a:stretch/>
        </p:blipFill>
        <p:spPr>
          <a:xfrm>
            <a:off x="6096000" y="0"/>
            <a:ext cx="6096000" cy="597217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6250" y="568821"/>
            <a:ext cx="5429250" cy="14585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149"/>
              </a:lnSpc>
            </a:pPr>
            <a:r>
              <a:rPr lang="en-US" sz="840" spc="84" kern="0" dirty="0">
                <a:solidFill>
                  <a:srgbClr val="004F98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INCIDENT OVERVIEW AND PROTOCOL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76250" y="885676"/>
            <a:ext cx="5613350" cy="102393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4032"/>
              </a:lnSpc>
              <a:spcBef>
                <a:spcPts val="1320"/>
              </a:spcBef>
            </a:pPr>
            <a:r>
              <a:rPr lang="en-US" sz="3600" spc="-144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Realistic SOC Scenario:</a:t>
            </a:r>
            <a:br>
              <a:rPr lang="en-US" sz="3600" spc="-144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3600" spc="-144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Unauthorized Access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76250" y="2019746"/>
            <a:ext cx="5429250" cy="1750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379"/>
              </a:lnSpc>
              <a:spcBef>
                <a:spcPts val="850"/>
              </a:spcBef>
            </a:pPr>
            <a:r>
              <a:rPr lang="en-US" sz="1008" spc="101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INCIDENT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476250" y="2373957"/>
            <a:ext cx="5429250" cy="1167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264"/>
              </a:lnSpc>
              <a:spcBef>
                <a:spcPts val="1383"/>
              </a:spcBef>
              <a:buClr>
                <a:srgbClr val="004f98"/>
              </a:buClr>
              <a:buSzPct val="120000"/>
              <a:buChar char="•"/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DETECTION:</a:t>
            </a:r>
            <a:pPr fontAlgn="ctr" algn="l">
              <a:lnSpc>
                <a:spcPts val="1264"/>
              </a:lnSpc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UNAUTHORIZED CONTRACTOR REMOTE ACCESS AT 02:00.</a:t>
            </a:r>
            <a:endParaRPr lang="en-US" dirty="0"/>
          </a:p>
          <a:p>
            <a:pPr fontAlgn="ctr" algn="l" marL="241300" indent="-241300">
              <a:lnSpc>
                <a:spcPts val="1264"/>
              </a:lnSpc>
              <a:spcBef>
                <a:spcPts val="1412"/>
              </a:spcBef>
              <a:buClr>
                <a:srgbClr val="004f98"/>
              </a:buClr>
              <a:buSzPct val="120000"/>
              <a:buChar char="•"/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IMPACT:</a:t>
            </a:r>
            <a:pPr fontAlgn="ctr" algn="l">
              <a:lnSpc>
                <a:spcPts val="1264"/>
              </a:lnSpc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PLC CONFIGURATION ALTERED; PRODUCTION VALUES SHOWING</a:t>
            </a:r>
            <a:b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DANGEROUS FLUCTUATIONS.</a:t>
            </a:r>
            <a:endParaRPr lang="en-US" dirty="0"/>
          </a:p>
          <a:p>
            <a:pPr fontAlgn="ctr" algn="l" marL="241300" indent="-241300">
              <a:lnSpc>
                <a:spcPts val="1264"/>
              </a:lnSpc>
              <a:spcBef>
                <a:spcPts val="1412"/>
              </a:spcBef>
              <a:buClr>
                <a:srgbClr val="004f98"/>
              </a:buClr>
              <a:buSzPct val="120000"/>
              <a:buChar char="•"/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THE DILEMMA:</a:t>
            </a:r>
            <a:pPr fontAlgn="ctr" algn="l">
              <a:lnSpc>
                <a:spcPts val="1264"/>
              </a:lnSpc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SHOULD THE SOC IMMEDIATELY POWER OFF THE</a:t>
            </a:r>
            <a:b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CONTROLLER?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76250" y="3705820"/>
            <a:ext cx="5429250" cy="1750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379"/>
              </a:lnSpc>
              <a:spcBef>
                <a:spcPts val="1271"/>
              </a:spcBef>
            </a:pPr>
            <a:r>
              <a:rPr lang="en-US" sz="1008" spc="101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RECOMMENDED ACTIONS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476250" y="4060031"/>
            <a:ext cx="5720209" cy="135016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264"/>
              </a:lnSpc>
              <a:spcBef>
                <a:spcPts val="1383"/>
              </a:spcBef>
              <a:buClr>
                <a:srgbClr val="004f98"/>
              </a:buClr>
              <a:buSzPct val="120000"/>
              <a:buChar char="•"/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COORDINATE:</a:t>
            </a:r>
            <a:pPr fontAlgn="ctr" algn="l">
              <a:lnSpc>
                <a:spcPts val="1264"/>
              </a:lnSpc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IMMEDIATE COMMUNICATION WITH OT FLOOR OPERATORS AND</a:t>
            </a:r>
            <a:b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MANAGERS.</a:t>
            </a:r>
            <a:endParaRPr lang="en-US" dirty="0"/>
          </a:p>
          <a:p>
            <a:pPr fontAlgn="ctr" algn="l" marL="241300" indent="-241300">
              <a:lnSpc>
                <a:spcPts val="1264"/>
              </a:lnSpc>
              <a:spcBef>
                <a:spcPts val="1412"/>
              </a:spcBef>
              <a:buClr>
                <a:srgbClr val="004f98"/>
              </a:buClr>
              <a:buSzPct val="120000"/>
              <a:buChar char="•"/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PRESERVE:</a:t>
            </a:r>
            <a:pPr fontAlgn="ctr" algn="l">
              <a:lnSpc>
                <a:spcPts val="1264"/>
              </a:lnSpc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COLLECT VOLATILE LOGS FOR FORENSIC INVESTIGATION.</a:t>
            </a:r>
            <a:endParaRPr lang="en-US" dirty="0"/>
          </a:p>
          <a:p>
            <a:pPr fontAlgn="ctr" algn="l" marL="241300" indent="-241300">
              <a:lnSpc>
                <a:spcPts val="1264"/>
              </a:lnSpc>
              <a:spcBef>
                <a:spcPts val="1412"/>
              </a:spcBef>
              <a:buClr>
                <a:srgbClr val="004f98"/>
              </a:buClr>
              <a:buSzPct val="120000"/>
              <a:buChar char="•"/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ANALYZE:</a:t>
            </a:r>
            <a:pPr fontAlgn="ctr" algn="l">
              <a:lnSpc>
                <a:spcPts val="1264"/>
              </a:lnSpc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IDENTIFY THE SPECIFIC CONFIGURATION CHANGES MADE.</a:t>
            </a:r>
            <a:endParaRPr lang="en-US" dirty="0"/>
          </a:p>
          <a:p>
            <a:pPr fontAlgn="ctr" algn="l" marL="241300" indent="-241300">
              <a:lnSpc>
                <a:spcPts val="1264"/>
              </a:lnSpc>
              <a:spcBef>
                <a:spcPts val="1412"/>
              </a:spcBef>
              <a:buClr>
                <a:srgbClr val="004f98"/>
              </a:buClr>
              <a:buSzPct val="120000"/>
              <a:buChar char="•"/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ADHERE:</a:t>
            </a:r>
            <a:pPr fontAlgn="ctr" algn="l">
              <a:lnSpc>
                <a:spcPts val="1264"/>
              </a:lnSpc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STRICTLY FOLLOW ESTABLISHED INDUSTRIAL SAFETY PROCEDURES.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1" name="Text 8"/>
          <p:cNvSpPr/>
          <p:nvPr/>
        </p:nvSpPr>
        <p:spPr>
          <a:xfrm>
            <a:off x="609600" y="6214914"/>
            <a:ext cx="1097280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CONTAINMENT MUST CONSIDER PHYSICAL CONSEQUENCES: DON'T PULL THE PLUG. IF YOU SHUT DOWN THE WRONG PROCESS,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YOU MIGHT LOSE THE ABILITY TO SAFELY REGULATE TEMPERATURE OR PRESSURE. ALWAYS CONSULT THE OT FLOOR MANAGER.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Analyst OT Checklist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Standard Operating Procedure for Incident Response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211288"/>
            <a:ext cx="3460700" cy="30500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482600" indent="-482600">
              <a:lnSpc>
                <a:spcPts val="1867"/>
              </a:lnSpc>
              <a:buSzPct val="20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IDENTIFY ASSET/FUNCTION</a:t>
            </a:r>
            <a:endParaRPr lang="en-US" dirty="0"/>
          </a:p>
          <a:p>
            <a:pPr fontAlgn="ctr" algn="l" lvl="1" marL="4826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Determine exactly what is being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impacted.</a:t>
            </a:r>
            <a:endParaRPr lang="en-US" dirty="0"/>
          </a:p>
          <a:p>
            <a:pPr fontAlgn="ctr" algn="l" marL="482600" indent="-482600">
              <a:lnSpc>
                <a:spcPts val="1867"/>
              </a:lnSpc>
              <a:spcBef>
                <a:spcPts val="2059"/>
              </a:spcBef>
              <a:buSzPct val="200000"/>
              <a:buBlip>
                <a:blip r:embed="rId3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VERIFY OWNER</a:t>
            </a:r>
            <a:endParaRPr lang="en-US" dirty="0"/>
          </a:p>
          <a:p>
            <a:pPr fontAlgn="ctr" algn="l" lvl="1" marL="4826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Confirm the responsible party for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specific process.</a:t>
            </a:r>
            <a:endParaRPr lang="en-US" dirty="0"/>
          </a:p>
          <a:p>
            <a:pPr fontAlgn="ctr" algn="l" marL="482600" indent="-482600">
              <a:lnSpc>
                <a:spcPts val="1867"/>
              </a:lnSpc>
              <a:spcBef>
                <a:spcPts val="2059"/>
              </a:spcBef>
              <a:buSzPct val="200000"/>
              <a:buBlip>
                <a:blip r:embed="rId4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REVIEW CONFIG/REMOTE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LOGS</a:t>
            </a:r>
            <a:endParaRPr lang="en-US" dirty="0"/>
          </a:p>
          <a:p>
            <a:pPr fontAlgn="ctr" algn="l" lvl="1" marL="4826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Analyze existing logs without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invasive scanning.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508500" y="2211288"/>
            <a:ext cx="3460700" cy="30500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482600" indent="-482600">
              <a:lnSpc>
                <a:spcPts val="1867"/>
              </a:lnSpc>
              <a:buSzPct val="200000"/>
              <a:buBlip>
                <a:blip r:embed="rId5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CHECK NETWORK PATHS</a:t>
            </a:r>
            <a:endParaRPr lang="en-US" dirty="0"/>
          </a:p>
          <a:p>
            <a:pPr fontAlgn="ctr" algn="l" lvl="1" marL="4826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Map communication flows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 anomalies.</a:t>
            </a:r>
            <a:endParaRPr lang="en-US" dirty="0"/>
          </a:p>
          <a:p>
            <a:pPr fontAlgn="ctr" algn="l" marL="482600" indent="-482600">
              <a:lnSpc>
                <a:spcPts val="1867"/>
              </a:lnSpc>
              <a:spcBef>
                <a:spcPts val="2059"/>
              </a:spcBef>
              <a:buSzPct val="200000"/>
              <a:buBlip>
                <a:blip r:embed="rId6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MONITOR PASSIVELY</a:t>
            </a:r>
            <a:endParaRPr lang="en-US" dirty="0"/>
          </a:p>
          <a:p>
            <a:pPr fontAlgn="ctr" algn="l" lvl="1" marL="4826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Observe traffic without impacting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system performance.</a:t>
            </a:r>
            <a:endParaRPr lang="en-US" dirty="0"/>
          </a:p>
          <a:p>
            <a:pPr fontAlgn="ctr" algn="l" marL="482600" indent="-482600">
              <a:lnSpc>
                <a:spcPts val="1867"/>
              </a:lnSpc>
              <a:spcBef>
                <a:spcPts val="2059"/>
              </a:spcBef>
              <a:buSzPct val="200000"/>
              <a:buBlip>
                <a:blip r:embed="rId7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COORDINATE PRIOR TO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ACTION</a:t>
            </a:r>
            <a:endParaRPr lang="en-US" dirty="0"/>
          </a:p>
          <a:p>
            <a:pPr fontAlgn="ctr" algn="l" lvl="1" marL="4826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Engage stakeholders before any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intervention.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8064500" y="2211288"/>
            <a:ext cx="3460700" cy="281701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482600" indent="-482600">
              <a:lnSpc>
                <a:spcPts val="1867"/>
              </a:lnSpc>
              <a:buSzPct val="200000"/>
              <a:buBlip>
                <a:blip r:embed="rId8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ASSESS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SAFETY/AVAILABILITY</a:t>
            </a:r>
            <a:endParaRPr lang="en-US" dirty="0"/>
          </a:p>
          <a:p>
            <a:pPr fontAlgn="ctr" algn="l" lvl="1" marL="4826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Prioritize physical process stability.</a:t>
            </a:r>
            <a:endParaRPr lang="en-US" dirty="0"/>
          </a:p>
          <a:p>
            <a:pPr fontAlgn="ctr" algn="l" marL="482600" indent="-482600">
              <a:lnSpc>
                <a:spcPts val="1867"/>
              </a:lnSpc>
              <a:spcBef>
                <a:spcPts val="2059"/>
              </a:spcBef>
              <a:buSzPct val="200000"/>
              <a:buBlip>
                <a:blip r:embed="rId9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PRESERVE EVIDENCE</a:t>
            </a:r>
            <a:endParaRPr lang="en-US" dirty="0"/>
          </a:p>
          <a:p>
            <a:pPr fontAlgn="ctr" algn="l" lvl="1" marL="4826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Maintain chain of custody for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forensic analysis.</a:t>
            </a:r>
            <a:endParaRPr lang="en-US" dirty="0"/>
          </a:p>
          <a:p>
            <a:pPr fontAlgn="ctr" algn="l" marL="482600" indent="-482600">
              <a:lnSpc>
                <a:spcPts val="1867"/>
              </a:lnSpc>
              <a:spcBef>
                <a:spcPts val="2059"/>
              </a:spcBef>
              <a:buSzPct val="200000"/>
              <a:buBlip>
                <a:blip r:embed="rId10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RESTORE SAFELY</a:t>
            </a:r>
            <a:endParaRPr lang="en-US" dirty="0"/>
          </a:p>
          <a:p>
            <a:pPr fontAlgn="ctr" algn="l" lvl="1" marL="4826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Return systems to operation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following verified protocols.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9" name="Text 6"/>
          <p:cNvSpPr/>
          <p:nvPr/>
        </p:nvSpPr>
        <p:spPr>
          <a:xfrm>
            <a:off x="2433638" y="6414939"/>
            <a:ext cx="732472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REMEMBER: IDENTIFY, COORDINATE, ASSESS, RESTORE. NEVER ACT IN A VACUUM.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906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Exam Decision Rules for OT Environments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Core Security Principles and Operational Guidelines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1977926"/>
            <a:ext cx="3487385" cy="3279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PHYSICAL PROCESS CONTROL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OT systems govern physical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operations; security must account for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process integrity.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SAFETY &amp; AVAILABILITY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Operational continuity and human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safety are prioritized over system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shutdown.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LEGACY VULNERABILITIES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Older infrastructure often lacks native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security; assume low baseline security.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508500" y="1977926"/>
            <a:ext cx="3469675" cy="3279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NETWORK SEGMENTATION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Isolate critical segments to prevent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lateral movement and reduce attack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surface.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REMOTE ACCESS RISKS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Remote entry points are high-risk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vectors requiring strict authentication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monitoring.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PASSIVE SCANNING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Prefer passive monitoring over active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scanning to prevent service disruption.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8064500" y="1977926"/>
            <a:ext cx="3489469" cy="3512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CHANGE MANAGEMENT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Configuration changes are high-value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indicators; track them with high-fidelity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alerts.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OPERATOR COORDINATION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Maintain close communication with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operators to prevent accidental system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impacts.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CONTAINMENT STRATEGY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Any containment action must consider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potential physical impact on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process.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9" name="Text 6"/>
          <p:cNvSpPr/>
          <p:nvPr/>
        </p:nvSpPr>
        <p:spPr>
          <a:xfrm>
            <a:off x="419100" y="6414939"/>
            <a:ext cx="1135380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MEMORY AID: KNOW PROCESS → SEGMENT → CONTROL ACCESS → MONITOR PASSIVELY → VALIDATE CHANGES → PROTECT SAFETY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Knowledge Check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Reviewing Key Security and Operational Concepts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3063776"/>
            <a:ext cx="5238750" cy="202346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482600" indent="-482600">
              <a:lnSpc>
                <a:spcPts val="1867"/>
              </a:lnSpc>
              <a:buSzPct val="20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WHY IS ACTIVE SCANNING RISKY?</a:t>
            </a:r>
            <a:endParaRPr lang="en-US" dirty="0"/>
          </a:p>
          <a:p>
            <a:pPr fontAlgn="ctr" algn="l" lvl="1" marL="4826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Fragile devices may crash due to unexpected traffic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patterns.</a:t>
            </a:r>
            <a:endParaRPr lang="en-US" dirty="0"/>
          </a:p>
          <a:p>
            <a:pPr fontAlgn="ctr" algn="l" marL="482600" indent="-482600">
              <a:lnSpc>
                <a:spcPts val="1867"/>
              </a:lnSpc>
              <a:spcBef>
                <a:spcPts val="2059"/>
              </a:spcBef>
              <a:buSzPct val="200000"/>
              <a:buBlip>
                <a:blip r:embed="rId3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WHAT IS THE WEAKNESS IF A CORPORATE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LAPTOP HITS A CONTROLLER?</a:t>
            </a:r>
            <a:endParaRPr lang="en-US" dirty="0"/>
          </a:p>
          <a:p>
            <a:pPr fontAlgn="ctr" algn="l" lvl="1" marL="4826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Lack of network segmentation allows for unauthorized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lateral movement.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3063776"/>
            <a:ext cx="5238750" cy="75976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482600" indent="-482600">
              <a:lnSpc>
                <a:spcPts val="1867"/>
              </a:lnSpc>
              <a:buSzPct val="200000"/>
              <a:buBlip>
                <a:blip r:embed="rId4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WHAT TO CONSIDER BEFORE SHUTDOWN?</a:t>
            </a:r>
            <a:endParaRPr lang="en-US" dirty="0"/>
          </a:p>
          <a:p>
            <a:pPr fontAlgn="ctr" algn="l" lvl="1" marL="4826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Assess the physical safety of personnel and potential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process consequences.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" y="95250"/>
            <a:ext cx="4128249" cy="5981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3" name="Image 0" descr="A simplified icon of a factory gear connected to a digital shield">    </p:cNvPr>
          <p:cNvPicPr>
            <a:picLocks noChangeAspect="1"/>
          </p:cNvPicPr>
          <p:nvPr/>
        </p:nvPicPr>
        <p:blipFill>
          <a:blip r:embed="rId1"/>
          <a:srcRect l="15493" r="15493" t="0" b="0"/>
          <a:stretch/>
        </p:blipFill>
        <p:spPr>
          <a:xfrm>
            <a:off x="95250" y="95250"/>
            <a:ext cx="4128249" cy="59817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99749" y="851446"/>
            <a:ext cx="7210425" cy="18231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436"/>
              </a:lnSpc>
            </a:pPr>
            <a:r>
              <a:rPr lang="en-US" sz="1050" spc="105" kern="0" dirty="0">
                <a:solidFill>
                  <a:srgbClr val="004F98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OPERATIONAL TECHNOLOGY SECURITY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699749" y="1247477"/>
            <a:ext cx="7210425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5040"/>
              </a:lnSpc>
              <a:spcBef>
                <a:spcPts val="1650"/>
              </a:spcBef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Final Summary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699749" y="2048024"/>
            <a:ext cx="7296269" cy="26211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580"/>
              </a:lnSpc>
              <a:spcBef>
                <a:spcPts val="1240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NATURE OF OT:</a:t>
            </a:r>
            <a:pPr fontAlgn="ctr" algn="l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CYBER-PHYSICAL SYSTEMS REQUIRING SPECIALIZED SECURITY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OVERSIGHT.</a:t>
            </a:r>
            <a:endParaRPr lang="en-US" dirty="0"/>
          </a:p>
          <a:p>
            <a:pPr fontAlgn="ctr" algn="l" marL="241300" indent="-241300">
              <a:lnSpc>
                <a:spcPts val="1580"/>
              </a:lnSpc>
              <a:spcBef>
                <a:spcPts val="1766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CORE PRIORITIES:</a:t>
            </a:r>
            <a:pPr fontAlgn="ctr" algn="l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AVAILABILITY AND SAFETY REMAIN THE PARAMOUNT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OBJECTIVES.</a:t>
            </a:r>
            <a:endParaRPr lang="en-US" dirty="0"/>
          </a:p>
          <a:p>
            <a:pPr fontAlgn="ctr" algn="l" marL="241300" indent="-241300">
              <a:lnSpc>
                <a:spcPts val="1580"/>
              </a:lnSpc>
              <a:spcBef>
                <a:spcPts val="1766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KEY STRATEGIES:</a:t>
            </a:r>
            <a:endParaRPr lang="en-US" dirty="0"/>
          </a:p>
          <a:p>
            <a:pPr fontAlgn="ctr" algn="l" lvl="1" marL="482600" indent="-241300">
              <a:lnSpc>
                <a:spcPts val="1836"/>
              </a:lnSpc>
              <a:spcBef>
                <a:spcPts val="1245"/>
              </a:spcBef>
              <a:buClr>
                <a:srgbClr val="181818"/>
              </a:buClr>
              <a:buSzPct val="120000"/>
              <a:buChar char="•"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Implement robust network segmentation.</a:t>
            </a:r>
            <a:endParaRPr lang="en-US" dirty="0"/>
          </a:p>
          <a:p>
            <a:pPr fontAlgn="ctr" algn="l" lvl="1" marL="482600" indent="-241300">
              <a:lnSpc>
                <a:spcPts val="1836"/>
              </a:lnSpc>
              <a:spcBef>
                <a:spcPts val="1158"/>
              </a:spcBef>
              <a:buClr>
                <a:srgbClr val="181818"/>
              </a:buClr>
              <a:buSzPct val="120000"/>
              <a:buChar char="•"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Utilize passive monitoring to maintain visibility.</a:t>
            </a:r>
            <a:endParaRPr lang="en-US" dirty="0"/>
          </a:p>
          <a:p>
            <a:pPr fontAlgn="ctr" algn="l" lvl="1" marL="482600" indent="-241300">
              <a:lnSpc>
                <a:spcPts val="1836"/>
              </a:lnSpc>
              <a:spcBef>
                <a:spcPts val="1158"/>
              </a:spcBef>
              <a:buClr>
                <a:srgbClr val="181818"/>
              </a:buClr>
              <a:buSzPct val="120000"/>
              <a:buChar char="•"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Maintain constant coordination with OT staff.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4699749" y="4832896"/>
            <a:ext cx="7591425" cy="51286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2020"/>
              </a:lnSpc>
              <a:spcBef>
                <a:spcPts val="1264"/>
              </a:spcBef>
            </a:pPr>
            <a:r>
              <a:rPr lang="en-US" sz="1402" i="1" spc="42" kern="0" dirty="0">
                <a:solidFill>
                  <a:srgbClr val="181818">
                    <a:alpha val="80000"/>
                  </a:srgbClr>
                </a:solidFill>
                <a:latin typeface="Roboto Regular Italic" pitchFamily="34" charset="0"/>
                <a:ea typeface="Roboto Regular Italic" pitchFamily="34" charset="-122"/>
                <a:cs typeface="Roboto Regular Italic" pitchFamily="34" charset="-120"/>
              </a:rPr>
              <a:t>"In OT security, protecting the system means protecting the physical process behind</a:t>
            </a:r>
            <a:br>
              <a:rPr lang="en-US" sz="1402" i="1" spc="42" kern="0" dirty="0">
                <a:solidFill>
                  <a:srgbClr val="181818">
                    <a:alpha val="80000"/>
                  </a:srgbClr>
                </a:solidFill>
                <a:latin typeface="Roboto Regular Italic" pitchFamily="34" charset="0"/>
                <a:ea typeface="Roboto Regular Italic" pitchFamily="34" charset="-122"/>
                <a:cs typeface="Roboto Regular Italic" pitchFamily="34" charset="-120"/>
              </a:rPr>
            </a:br>
            <a:r>
              <a:rPr lang="en-US" sz="1402" i="1" spc="42" kern="0" dirty="0">
                <a:solidFill>
                  <a:srgbClr val="181818">
                    <a:alpha val="80000"/>
                  </a:srgbClr>
                </a:solidFill>
                <a:latin typeface="Roboto Regular Italic" pitchFamily="34" charset="0"/>
                <a:ea typeface="Roboto Regular Italic" pitchFamily="34" charset="-122"/>
                <a:cs typeface="Roboto Regular Italic" pitchFamily="34" charset="-120"/>
              </a:rPr>
              <a:t>it."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9" name="Text 6"/>
          <p:cNvSpPr/>
          <p:nvPr/>
        </p:nvSpPr>
        <p:spPr>
          <a:xfrm>
            <a:off x="4268435" y="6414939"/>
            <a:ext cx="3655129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NEXT: INDUSTRIAL CONTROL SYSTEMS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What is Operational Technology (OT)?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Monitoring and controlling physical processes and infrastructure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4476750" cy="37242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An industrial robotic arm in a modern factory setting">    </p:cNvPr>
          <p:cNvPicPr>
            <a:picLocks noChangeAspect="1"/>
          </p:cNvPicPr>
          <p:nvPr/>
        </p:nvPicPr>
        <p:blipFill>
          <a:blip r:embed="rId2"/>
          <a:srcRect l="0" r="0" t="8404" b="8404"/>
          <a:stretch/>
        </p:blipFill>
        <p:spPr>
          <a:xfrm>
            <a:off x="476250" y="1771650"/>
            <a:ext cx="4476750" cy="37242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2230338"/>
            <a:ext cx="6477000" cy="28130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DEFINITION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Hardware and software systems designed to monitor or control physical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processes, devices, and industrial operations.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CORE INDUSTRIES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Critical sectors including Manufacturing, Power grids, Water treatment,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Transportation, Oil &amp; Gas, and Building Automation.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IT VS. OT DISTINCTION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IT manages digital information; OT focuses on cyber-physical interactions,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controlling real-world machinery like valves and actuators.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9" name="Text 5"/>
          <p:cNvSpPr/>
          <p:nvPr/>
        </p:nvSpPr>
        <p:spPr>
          <a:xfrm>
            <a:off x="2057400" y="6214914"/>
            <a:ext cx="807720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OT IS DEFINED BY ITS 'CYBER-PHYSICAL' NATURE, PRIORITIZING THE SAFETY AND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OPERATIONAL CONTINUITY OF PHYSICAL INFRASTRUCTURE OVER PURE DATA PROCESSING.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IT vs. OT: Critical Differences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Understanding the shifting priorities between information and operational systems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3683000" cy="6889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605706" y="1987252"/>
            <a:ext cx="3424089" cy="2559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016"/>
              </a:lnSpc>
            </a:pPr>
            <a:r>
              <a:rPr lang="en-US" sz="1800" spc="-72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IT (Information Technology)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476250" y="2555875"/>
            <a:ext cx="3683000" cy="26495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8" name="Image 1" descr="Abstract representation of data nodes and server networks.">    </p:cNvPr>
          <p:cNvPicPr>
            <a:picLocks noChangeAspect="1"/>
          </p:cNvPicPr>
          <p:nvPr/>
        </p:nvPicPr>
        <p:blipFill>
          <a:blip r:embed="rId2"/>
          <a:srcRect l="0" r="0" t="14030" b="14030"/>
          <a:stretch/>
        </p:blipFill>
        <p:spPr>
          <a:xfrm>
            <a:off x="476250" y="2555875"/>
            <a:ext cx="3683000" cy="2649538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76250" y="5300663"/>
            <a:ext cx="3683000" cy="108108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0" name="Text 6"/>
          <p:cNvSpPr/>
          <p:nvPr/>
        </p:nvSpPr>
        <p:spPr>
          <a:xfrm>
            <a:off x="550490" y="5448151"/>
            <a:ext cx="3534519" cy="79295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61"/>
              </a:lnSpc>
            </a:pP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Focuses on data, business systems, and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applications. Priorities prioritize confidentiality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data integrity, where the primary risk is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access.</a:t>
            </a:r>
            <a:endParaRPr lang="en-US" dirty="0"/>
          </a:p>
        </p:txBody>
      </p:sp>
      <p:sp>
        <p:nvSpPr>
          <p:cNvPr id="11" name="Shape 7"/>
          <p:cNvSpPr/>
          <p:nvPr/>
        </p:nvSpPr>
        <p:spPr>
          <a:xfrm>
            <a:off x="4254500" y="1771650"/>
            <a:ext cx="3683000" cy="6889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2" name="Text 8"/>
          <p:cNvSpPr/>
          <p:nvPr/>
        </p:nvSpPr>
        <p:spPr>
          <a:xfrm>
            <a:off x="4338667" y="1987252"/>
            <a:ext cx="3514665" cy="2559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016"/>
              </a:lnSpc>
            </a:pPr>
            <a:r>
              <a:rPr lang="en-US" sz="1800" spc="-72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OT (Operational Technology)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4254500" y="2555875"/>
            <a:ext cx="3683000" cy="26495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14" name="Image 2" descr="Industrial control panel with gears and sensor indicators.">    </p:cNvPr>
          <p:cNvPicPr>
            <a:picLocks noChangeAspect="1"/>
          </p:cNvPicPr>
          <p:nvPr/>
        </p:nvPicPr>
        <p:blipFill>
          <a:blip r:embed="rId3"/>
          <a:srcRect l="0" r="0" t="14030" b="14030"/>
          <a:stretch/>
        </p:blipFill>
        <p:spPr>
          <a:xfrm>
            <a:off x="4254500" y="2555875"/>
            <a:ext cx="3683000" cy="2649538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4254500" y="5300663"/>
            <a:ext cx="3683000" cy="108108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4309676" y="5448151"/>
            <a:ext cx="3572649" cy="79295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61"/>
              </a:lnSpc>
            </a:pP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Focuses on physical processes, machinery, and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production. Priorities center on safety and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equipment availability, where the primary risk is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physical catastrophe.</a:t>
            </a:r>
            <a:endParaRPr lang="en-US" dirty="0"/>
          </a:p>
        </p:txBody>
      </p:sp>
      <p:sp>
        <p:nvSpPr>
          <p:cNvPr id="17" name="Shape 12"/>
          <p:cNvSpPr/>
          <p:nvPr/>
        </p:nvSpPr>
        <p:spPr>
          <a:xfrm>
            <a:off x="8032750" y="1771650"/>
            <a:ext cx="3683000" cy="6889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8" name="Text 13"/>
          <p:cNvSpPr/>
          <p:nvPr/>
        </p:nvSpPr>
        <p:spPr>
          <a:xfrm>
            <a:off x="8238301" y="1872258"/>
            <a:ext cx="3271897" cy="4799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780"/>
              </a:lnSpc>
            </a:pPr>
            <a:r>
              <a:rPr lang="en-US" sz="3375" spc="-135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Key Takeaway</a:t>
            </a:r>
            <a:endParaRPr lang="en-US" dirty="0"/>
          </a:p>
        </p:txBody>
      </p:sp>
      <p:sp>
        <p:nvSpPr>
          <p:cNvPr id="19" name="Shape 14"/>
          <p:cNvSpPr/>
          <p:nvPr/>
        </p:nvSpPr>
        <p:spPr>
          <a:xfrm>
            <a:off x="8032750" y="2555875"/>
            <a:ext cx="3683000" cy="26495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20" name="Image 3" descr="A balance scale illustrating the shift in priorities.">    </p:cNvPr>
          <p:cNvPicPr>
            <a:picLocks noChangeAspect="1"/>
          </p:cNvPicPr>
          <p:nvPr/>
        </p:nvPicPr>
        <p:blipFill>
          <a:blip r:embed="rId4"/>
          <a:srcRect l="0" r="0" t="14030" b="14030"/>
          <a:stretch/>
        </p:blipFill>
        <p:spPr>
          <a:xfrm>
            <a:off x="8032750" y="2555875"/>
            <a:ext cx="3683000" cy="2649538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8032750" y="5300663"/>
            <a:ext cx="3683000" cy="108108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22" name="Text 16"/>
          <p:cNvSpPr/>
          <p:nvPr/>
        </p:nvSpPr>
        <p:spPr>
          <a:xfrm>
            <a:off x="7999760" y="5448151"/>
            <a:ext cx="3748980" cy="79295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61"/>
              </a:lnSpc>
            </a:pP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priority hierarchy is inverse; IT treats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downtime as a business nuisance, while OT treats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downtime as a potential threat to life and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equipment safety.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Common OT Components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Essential hardware and software building blocks in industrial environments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1996976"/>
            <a:ext cx="5297537" cy="3279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FIELD DEVICES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Physical infrastructure including sensors, actuators, motors,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valves that interact directly with the process.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CONTROLLERS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Programmable Logic Controllers (PLC) and Remote Terminal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Units (RTU) used to execute logic and manage remote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operations.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SUPERVISORY SYSTEMS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Human-Machine Interfaces (HMI) and Engineering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Workstations that enable visualization and control for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operators.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1996976"/>
            <a:ext cx="5397103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MANAGEMENT LAYER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Historians and control servers responsible for data logging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system-wide management.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NETWORK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Industrial Ethernet, serial connections, and specialized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protocols facilitating communication across the environment.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-85725" y="6314926"/>
            <a:ext cx="1236345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THESE COMPONENTS SERVE AS THE CRITICAL BUILDING BLOCKS THAT REQUIRE CONSTANT MONITORING AND DEFENSE IN AN OT ENVIRONMENT.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Why OT Security is Different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Operational Technology vs. Traditional IT Constraints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128838"/>
            <a:ext cx="3619500" cy="1457325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2635895"/>
            <a:ext cx="3333750" cy="18960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94"/>
              </a:lnSpc>
            </a:pPr>
            <a:r>
              <a:rPr lang="en-US" sz="1092" spc="109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CONTINUOUS OPERATION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2885926"/>
            <a:ext cx="3333750" cy="3726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9"/>
              </a:lnSpc>
              <a:spcBef>
                <a:spcPts val="467"/>
              </a:spcBef>
            </a:pPr>
            <a: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Systems must run 24/7/365 without any</a:t>
            </a:r>
            <a:b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interruption.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92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18002ae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683" y="1982334"/>
            <a:ext cx="295275" cy="29527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286250" y="2128838"/>
            <a:ext cx="3619500" cy="1457325"/>
          </a:xfrm>
          <a:prstGeom prst="rect">
            <a:avLst/>
          </a:prstGeom>
          <a:solidFill>
            <a:srgbClr val="1F69A2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4572000" y="2635895"/>
            <a:ext cx="3333750" cy="18960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94"/>
              </a:lnSpc>
            </a:pPr>
            <a:r>
              <a:rPr lang="en-US" sz="1092" spc="109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ZERO-DOWNTIME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4572000" y="2885926"/>
            <a:ext cx="3430339" cy="3726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9"/>
              </a:lnSpc>
              <a:spcBef>
                <a:spcPts val="467"/>
              </a:spcBef>
            </a:pPr>
            <a: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Production takes priority; maintenance windows</a:t>
            </a:r>
            <a:b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are rare and costly.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573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74D77"/>
            </a:solidFill>
            <a:prstDash val="solid"/>
            <a:miter lim="800000"/>
          </a:ln>
        </p:spPr>
      </p:sp>
      <p:pic>
        <p:nvPicPr>
          <p:cNvPr id="14" name="Image 2" descr="013a99a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055" y="1978149"/>
            <a:ext cx="266700" cy="30480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096250" y="2128838"/>
            <a:ext cx="3619500" cy="1457325"/>
          </a:xfrm>
          <a:prstGeom prst="rect">
            <a:avLst/>
          </a:prstGeom>
          <a:solidFill>
            <a:srgbClr val="3E83AC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8382000" y="2635895"/>
            <a:ext cx="3333750" cy="18960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94"/>
              </a:lnSpc>
            </a:pPr>
            <a:r>
              <a:rPr lang="en-US" sz="1092" spc="109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MULTI-DECADE LIFECYCLES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8382000" y="2885926"/>
            <a:ext cx="3414861" cy="3726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9"/>
              </a:lnSpc>
              <a:spcBef>
                <a:spcPts val="467"/>
              </a:spcBef>
            </a:pPr>
            <a: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Critical infrastructure components are designed</a:t>
            </a:r>
            <a:b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to remain in service for over 20+ years.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954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06686"/>
            </a:solidFill>
            <a:prstDash val="solid"/>
            <a:miter lim="800000"/>
          </a:ln>
        </p:spPr>
      </p:sp>
      <p:pic>
        <p:nvPicPr>
          <p:cNvPr id="19" name="Image 3" descr="4b3751a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682" y="2007449"/>
            <a:ext cx="285750" cy="24765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476250" y="4038600"/>
            <a:ext cx="3619500" cy="1457325"/>
          </a:xfrm>
          <a:prstGeom prst="rect">
            <a:avLst/>
          </a:prstGeom>
          <a:solidFill>
            <a:srgbClr val="5C9EB7">
              <a:alpha val="30000"/>
            </a:srgbClr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762000" y="4545657"/>
            <a:ext cx="3333750" cy="18960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94"/>
              </a:lnSpc>
            </a:pPr>
            <a:r>
              <a:rPr lang="en-US" sz="1092" spc="109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LIMITED PATCHING CAPABILITY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762000" y="4795689"/>
            <a:ext cx="3333750" cy="3726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9"/>
              </a:lnSpc>
              <a:spcBef>
                <a:spcPts val="467"/>
              </a:spcBef>
            </a:pPr>
            <a: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Proprietary, legacy systems often lack modern</a:t>
            </a:r>
            <a:b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security update mechanisms.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1928813" y="368141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5849B"/>
            </a:solidFill>
            <a:prstDash val="solid"/>
            <a:miter lim="800000"/>
          </a:ln>
        </p:spPr>
      </p:sp>
      <p:pic>
        <p:nvPicPr>
          <p:cNvPr id="24" name="Image 4" descr="234b666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685" y="3871168"/>
            <a:ext cx="285750" cy="342900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4286250" y="4038600"/>
            <a:ext cx="3619500" cy="1457325"/>
          </a:xfrm>
          <a:prstGeom prst="rect">
            <a:avLst/>
          </a:prstGeom>
          <a:solidFill>
            <a:srgbClr val="7BB8C1">
              <a:alpha val="30000"/>
            </a:srgbClr>
          </a:solidFill>
          <a:ln>
            <a:miter lim="800000"/>
          </a:ln>
        </p:spPr>
      </p:sp>
      <p:sp>
        <p:nvSpPr>
          <p:cNvPr id="26" name="Text 19"/>
          <p:cNvSpPr/>
          <p:nvPr/>
        </p:nvSpPr>
        <p:spPr>
          <a:xfrm>
            <a:off x="4572000" y="4545657"/>
            <a:ext cx="3333750" cy="18960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94"/>
              </a:lnSpc>
            </a:pPr>
            <a:r>
              <a:rPr lang="en-US" sz="1092" spc="109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LEGACY PROTOCOLS</a:t>
            </a:r>
            <a:endParaRPr lang="en-US" dirty="0"/>
          </a:p>
        </p:txBody>
      </p:sp>
      <p:sp>
        <p:nvSpPr>
          <p:cNvPr id="27" name="Text 20"/>
          <p:cNvSpPr/>
          <p:nvPr/>
        </p:nvSpPr>
        <p:spPr>
          <a:xfrm>
            <a:off x="4572000" y="4795689"/>
            <a:ext cx="3524399" cy="3726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9"/>
              </a:lnSpc>
              <a:spcBef>
                <a:spcPts val="467"/>
              </a:spcBef>
            </a:pPr>
            <a: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Communication standards were built for function,</a:t>
            </a:r>
            <a:b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not security, often lacking encryption.</a:t>
            </a:r>
            <a:endParaRPr lang="en-US" dirty="0"/>
          </a:p>
        </p:txBody>
      </p:sp>
      <p:sp>
        <p:nvSpPr>
          <p:cNvPr id="28" name="Shape 21"/>
          <p:cNvSpPr/>
          <p:nvPr/>
        </p:nvSpPr>
        <p:spPr>
          <a:xfrm>
            <a:off x="5738813" y="368141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58A5B1"/>
            </a:solidFill>
            <a:prstDash val="solid"/>
            <a:miter lim="800000"/>
          </a:ln>
        </p:spPr>
      </p:sp>
      <p:pic>
        <p:nvPicPr>
          <p:cNvPr id="29" name="Image 5" descr="529aab6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2751" y="3879540"/>
            <a:ext cx="333375" cy="323850"/>
          </a:xfrm>
          <a:prstGeom prst="rect">
            <a:avLst/>
          </a:prstGeom>
        </p:spPr>
      </p:pic>
      <p:sp>
        <p:nvSpPr>
          <p:cNvPr id="30" name="Shape 22"/>
          <p:cNvSpPr/>
          <p:nvPr/>
        </p:nvSpPr>
        <p:spPr>
          <a:xfrm>
            <a:off x="8096250" y="4038600"/>
            <a:ext cx="3619500" cy="1457325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31" name="Text 23"/>
          <p:cNvSpPr/>
          <p:nvPr/>
        </p:nvSpPr>
        <p:spPr>
          <a:xfrm>
            <a:off x="8382000" y="4545657"/>
            <a:ext cx="3333750" cy="18960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94"/>
              </a:lnSpc>
            </a:pPr>
            <a:r>
              <a:rPr lang="en-US" sz="1092" spc="109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SAFETY-FIRST REQUIREMENTS</a:t>
            </a:r>
            <a:endParaRPr lang="en-US" dirty="0"/>
          </a:p>
        </p:txBody>
      </p:sp>
      <p:sp>
        <p:nvSpPr>
          <p:cNvPr id="32" name="Text 24"/>
          <p:cNvSpPr/>
          <p:nvPr/>
        </p:nvSpPr>
        <p:spPr>
          <a:xfrm>
            <a:off x="8382000" y="4795689"/>
            <a:ext cx="3339257" cy="3726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9"/>
              </a:lnSpc>
              <a:spcBef>
                <a:spcPts val="467"/>
              </a:spcBef>
            </a:pPr>
            <a: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Physical safety and environmental stability are</a:t>
            </a:r>
            <a:b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ultimate priorities.</a:t>
            </a:r>
            <a:endParaRPr lang="en-US" dirty="0"/>
          </a:p>
        </p:txBody>
      </p:sp>
      <p:sp>
        <p:nvSpPr>
          <p:cNvPr id="33" name="Shape 25"/>
          <p:cNvSpPr/>
          <p:nvPr/>
        </p:nvSpPr>
        <p:spPr>
          <a:xfrm>
            <a:off x="9548813" y="368141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34" name="Image 6" descr="083b92e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42754" y="3925584"/>
            <a:ext cx="333375" cy="219075"/>
          </a:xfrm>
          <a:prstGeom prst="rect">
            <a:avLst/>
          </a:prstGeom>
        </p:spPr>
      </p:pic>
      <p:sp>
        <p:nvSpPr>
          <p:cNvPr id="35" name="Shape 26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36" name="Text 27"/>
          <p:cNvSpPr/>
          <p:nvPr/>
        </p:nvSpPr>
        <p:spPr>
          <a:xfrm>
            <a:off x="1971675" y="6214914"/>
            <a:ext cx="824865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 OT, THE SAFEST CYBERSECURITY ACTION IS NOT ALWAYS THE FASTEST; PHYSICAL SAFETY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AND SYSTEM STABILITY MUST ALWAYS TAKE PRECEDENCE OVER RAPID PATCHING.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Common OT Security Risks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vulnerabilities impacting industrial control environments</a:t>
            </a:r>
            <a:endParaRPr lang="en-US" dirty="0"/>
          </a:p>
        </p:txBody>
      </p:sp>
      <p:pic>
        <p:nvPicPr>
          <p:cNvPr id="5" name="Image 1" descr="-7f720a5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806" y="2157338"/>
            <a:ext cx="390525" cy="3905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00250" y="1972270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LEGACY SYSTEMS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2000250" y="2271415"/>
            <a:ext cx="433893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Vulnerable OS and outdated software that cannot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be patched without disrupting critical uptime.</a:t>
            </a:r>
            <a:endParaRPr lang="en-US" dirty="0"/>
          </a:p>
        </p:txBody>
      </p:sp>
      <p:pic>
        <p:nvPicPr>
          <p:cNvPr id="8" name="Image 2" descr="32eec4a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132" y="3314476"/>
            <a:ext cx="342900" cy="45720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000250" y="3162895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ACCESS MANAGEMENT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2000250" y="3462040"/>
            <a:ext cx="4311997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Over-reliance on default credentials and insecure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remote access protocols.</a:t>
            </a:r>
            <a:endParaRPr lang="en-US" dirty="0"/>
          </a:p>
        </p:txBody>
      </p:sp>
      <p:pic>
        <p:nvPicPr>
          <p:cNvPr id="11" name="Image 3" descr="-c18a51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803" y="4516266"/>
            <a:ext cx="381000" cy="42862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000250" y="4329708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NETWORK ARCHITECTURE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2000250" y="4628852"/>
            <a:ext cx="4143375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Flat network topologies enabling lateral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movement and lack of authentication between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controllers.</a:t>
            </a:r>
            <a:endParaRPr lang="en-US" dirty="0"/>
          </a:p>
        </p:txBody>
      </p:sp>
      <p:pic>
        <p:nvPicPr>
          <p:cNvPr id="14" name="Image 4" descr="02c5b3e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2490" y="2179664"/>
            <a:ext cx="466725" cy="34290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7239000" y="1972270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CONFIGURATION ISSUES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7239000" y="2271415"/>
            <a:ext cx="41433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Widespread unpatched vulnerabilities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configuration changes.</a:t>
            </a:r>
            <a:endParaRPr lang="en-US" dirty="0"/>
          </a:p>
        </p:txBody>
      </p:sp>
      <p:pic>
        <p:nvPicPr>
          <p:cNvPr id="17" name="Image 5" descr="748e5d2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5746" y="3392612"/>
            <a:ext cx="504825" cy="304800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7239000" y="3162895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THIRD-PARTY RISK</a:t>
            </a:r>
            <a:endParaRPr lang="en-US" dirty="0"/>
          </a:p>
        </p:txBody>
      </p:sp>
      <p:sp>
        <p:nvSpPr>
          <p:cNvPr id="19" name="Text 11"/>
          <p:cNvSpPr/>
          <p:nvPr/>
        </p:nvSpPr>
        <p:spPr>
          <a:xfrm>
            <a:off x="7239000" y="3462040"/>
            <a:ext cx="41433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Unmonitored vendor remote access and poor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visibility into supply chain components.</a:t>
            </a:r>
            <a:endParaRPr lang="en-US" dirty="0"/>
          </a:p>
        </p:txBody>
      </p:sp>
      <p:sp>
        <p:nvSpPr>
          <p:cNvPr id="20" name="Shape 12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1" name="Text 13"/>
          <p:cNvSpPr/>
          <p:nvPr/>
        </p:nvSpPr>
        <p:spPr>
          <a:xfrm>
            <a:off x="2176463" y="6214914"/>
            <a:ext cx="783907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CONVERGENCE OF IT AND OT HAS EXPOSED FRAGILE LEGACY SYSTEMS, ORIGINALLY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DESIGNED FOR RELIABILITY RATHER THAN SECURITY, TO MODERN THREAT ACTORS.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Network Segmentation Strategy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Implementing Defense-in-Depth for IT/OT Convergence</a:t>
            </a:r>
            <a:endParaRPr lang="en-US" dirty="0"/>
          </a:p>
        </p:txBody>
      </p:sp>
      <p:pic>
        <p:nvPicPr>
          <p:cNvPr id="5" name="Image 1" descr="37b1b6a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550468"/>
            <a:ext cx="3876675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3084552"/>
            <a:ext cx="3492401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ZONE HIERARCHY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3878253"/>
            <a:ext cx="3559463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Establish a clear path from Corporate IT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through the DMZ and OT Management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into the Control Network and Field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Devices.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2174825" y="231234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79b9035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111" y="2452799"/>
            <a:ext cx="219075" cy="200025"/>
          </a:xfrm>
          <a:prstGeom prst="rect">
            <a:avLst/>
          </a:prstGeom>
        </p:spPr>
      </p:pic>
      <p:pic>
        <p:nvPicPr>
          <p:cNvPr id="10" name="Image 3" descr="-3a9bbcd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9151" y="2550468"/>
            <a:ext cx="3876675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492625" y="3084552"/>
            <a:ext cx="3206651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INDUSTRIAL DMZ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4445000" y="3878253"/>
            <a:ext cx="3621673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Utilize a buffer zone as a critical security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boundary to prevent direct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communication between IT and OT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segments.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5857726" y="231234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13F"/>
            </a:solidFill>
            <a:prstDash val="solid"/>
            <a:miter lim="800000"/>
          </a:ln>
        </p:spPr>
      </p:sp>
      <p:pic>
        <p:nvPicPr>
          <p:cNvPr id="14" name="Image 4" descr="-27987a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0974" y="2438846"/>
            <a:ext cx="190500" cy="228600"/>
          </a:xfrm>
          <a:prstGeom prst="rect">
            <a:avLst/>
          </a:prstGeom>
        </p:spPr>
      </p:pic>
      <p:pic>
        <p:nvPicPr>
          <p:cNvPr id="15" name="Image 5" descr="533ae32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2200" y="2550468"/>
            <a:ext cx="3876675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8175625" y="3084552"/>
            <a:ext cx="3206651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GRANULAR CONTROLS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8128000" y="3878253"/>
            <a:ext cx="3492401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Enforce traffic filtering via Firewalls,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Jump Hosts for administrative access,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strict ACLs.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9540776" y="231234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19" name="Image 6" descr="441510a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4489" y="2463962"/>
            <a:ext cx="238125" cy="171450"/>
          </a:xfrm>
          <a:prstGeom prst="rect">
            <a:avLst/>
          </a:prstGeom>
        </p:spPr>
      </p:pic>
      <p:sp>
        <p:nvSpPr>
          <p:cNvPr id="20" name="Shape 11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1" name="Text 12"/>
          <p:cNvSpPr/>
          <p:nvPr/>
        </p:nvSpPr>
        <p:spPr>
          <a:xfrm>
            <a:off x="-114300" y="6314926"/>
            <a:ext cx="1242060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ZERO DIRECT ACCESS POLICY: A COMPROMISED BUSINESS WORKSTATION MUST NEVER HAVE A DIRECT PATHWAY TO INDUSTRIAL CONTROLLERS.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69417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Passive Monitoring and Change Control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Operational excellence through visibility and safety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4476750" cy="37242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a network security sensor monitoring data traffic">    </p:cNvPr>
          <p:cNvPicPr>
            <a:picLocks noChangeAspect="1"/>
          </p:cNvPicPr>
          <p:nvPr/>
        </p:nvPicPr>
        <p:blipFill>
          <a:blip r:embed="rId2"/>
          <a:srcRect l="0" r="0" t="8404" b="8404"/>
          <a:stretch/>
        </p:blipFill>
        <p:spPr>
          <a:xfrm>
            <a:off x="476250" y="1771650"/>
            <a:ext cx="4476750" cy="37242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1758851"/>
            <a:ext cx="3190875" cy="374927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PASSIVE MONITORING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Observing network traffic without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injecting packets to maintain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integrity.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TRAFFIC BASELINING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Establishing normal flow patterns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to detect deviations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anomalies.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CONFIGURATION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MONITORING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Tracking system settings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device states to capture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changes.</a:t>
            </a:r>
            <a:endParaRPr lang="en-US" dirty="0"/>
          </a:p>
        </p:txBody>
      </p:sp>
      <p:sp>
        <p:nvSpPr>
          <p:cNvPr id="8" name="Text 4"/>
          <p:cNvSpPr/>
          <p:nvPr/>
        </p:nvSpPr>
        <p:spPr>
          <a:xfrm>
            <a:off x="8715375" y="1758851"/>
            <a:ext cx="3190875" cy="201944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ASSET IDENTIFICATION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Mapping hardware and software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inventory via traffic analysis.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PROTOCOL ANALYSIS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Utilizing deep packet inspection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decode and understand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communication standards.</a:t>
            </a:r>
            <a:endParaRPr lang="en-US" dirty="0"/>
          </a:p>
        </p:txBody>
      </p:sp>
      <p:sp>
        <p:nvSpPr>
          <p:cNvPr id="9" name="Shape 5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0" name="Text 6"/>
          <p:cNvSpPr/>
          <p:nvPr/>
        </p:nvSpPr>
        <p:spPr>
          <a:xfrm>
            <a:off x="1862138" y="6214914"/>
            <a:ext cx="846772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KNOW THE ENVIRONMENT BEFORE SCANNING: PRIORITIZE PASSIVE OBSERVATION TO AVOID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DOWNTIME ON SENSITIVE HARDWARE AND COORDINATE ALL ACTIVE SCANS WITH ENGINEERING.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OT Telemetry and Suspicious Activity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data sources for monitoring industrial control environments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128838"/>
            <a:ext cx="3619500" cy="1457325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2643485"/>
            <a:ext cx="3333750" cy="15403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14"/>
              </a:lnSpc>
            </a:pPr>
            <a:r>
              <a:rPr lang="en-US" sz="887" spc="89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CONFIG CHANGES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2846636"/>
            <a:ext cx="3333750" cy="15150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193"/>
              </a:lnSpc>
              <a:spcBef>
                <a:spcPts val="380"/>
              </a:spcBef>
            </a:pPr>
            <a:r>
              <a:rPr lang="en-US" sz="829" spc="25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Tracking modifications to device configurations.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92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43b9252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383" y="1999079"/>
            <a:ext cx="352425" cy="25717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286250" y="2128838"/>
            <a:ext cx="3619500" cy="1457325"/>
          </a:xfrm>
          <a:prstGeom prst="rect">
            <a:avLst/>
          </a:prstGeom>
          <a:solidFill>
            <a:srgbClr val="1F69A2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4572000" y="2643485"/>
            <a:ext cx="3333750" cy="15403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14"/>
              </a:lnSpc>
            </a:pPr>
            <a:r>
              <a:rPr lang="en-US" sz="887" spc="89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HMI AUTHENTICATION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4572000" y="2846636"/>
            <a:ext cx="3403848" cy="30301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193"/>
              </a:lnSpc>
              <a:spcBef>
                <a:spcPts val="380"/>
              </a:spcBef>
            </a:pPr>
            <a:r>
              <a:rPr lang="en-US" sz="829" spc="25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Monitoring logins and access attempts to Human-Machine</a:t>
            </a:r>
            <a:br>
              <a:rPr lang="en-US" sz="829" spc="25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829" spc="25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Interfaces.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573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74D77"/>
            </a:solidFill>
            <a:prstDash val="solid"/>
            <a:miter lim="800000"/>
          </a:ln>
        </p:spPr>
      </p:sp>
      <p:pic>
        <p:nvPicPr>
          <p:cNvPr id="14" name="Image 2" descr="6fb4eca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0427" y="1957219"/>
            <a:ext cx="257175" cy="34290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096250" y="2128838"/>
            <a:ext cx="3619500" cy="1457325"/>
          </a:xfrm>
          <a:prstGeom prst="rect">
            <a:avLst/>
          </a:prstGeom>
          <a:solidFill>
            <a:srgbClr val="3E83AC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8382000" y="2643485"/>
            <a:ext cx="3333750" cy="15403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14"/>
              </a:lnSpc>
            </a:pPr>
            <a:r>
              <a:rPr lang="en-US" sz="887" spc="89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REMOTE SESSIONS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8382000" y="2846636"/>
            <a:ext cx="3333750" cy="15150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193"/>
              </a:lnSpc>
              <a:spcBef>
                <a:spcPts val="380"/>
              </a:spcBef>
            </a:pPr>
            <a:r>
              <a:rPr lang="en-US" sz="829" spc="25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Identifying and logging all remote access connections.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954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06686"/>
            </a:solidFill>
            <a:prstDash val="solid"/>
            <a:miter lim="800000"/>
          </a:ln>
        </p:spPr>
      </p:sp>
      <p:pic>
        <p:nvPicPr>
          <p:cNvPr id="19" name="Image 3" descr="-358d75d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5998" y="1953035"/>
            <a:ext cx="342900" cy="333375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476250" y="4038600"/>
            <a:ext cx="3619500" cy="1457325"/>
          </a:xfrm>
          <a:prstGeom prst="rect">
            <a:avLst/>
          </a:prstGeom>
          <a:solidFill>
            <a:srgbClr val="5C9EB7">
              <a:alpha val="30000"/>
            </a:srgbClr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762000" y="4553248"/>
            <a:ext cx="3333750" cy="15403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14"/>
              </a:lnSpc>
            </a:pPr>
            <a:r>
              <a:rPr lang="en-US" sz="887" spc="89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FIRMWARE LOGS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762000" y="4756398"/>
            <a:ext cx="3333750" cy="30301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193"/>
              </a:lnSpc>
              <a:spcBef>
                <a:spcPts val="380"/>
              </a:spcBef>
            </a:pPr>
            <a:r>
              <a:rPr lang="en-US" sz="829" spc="25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Monitoring for unauthorized or unexpected firmware</a:t>
            </a:r>
            <a:br>
              <a:rPr lang="en-US" sz="829" spc="25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829" spc="25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updates.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1928813" y="368141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5849B"/>
            </a:solidFill>
            <a:prstDash val="solid"/>
            <a:miter lim="800000"/>
          </a:ln>
        </p:spPr>
      </p:sp>
      <p:pic>
        <p:nvPicPr>
          <p:cNvPr id="24" name="Image 4" descr="-7b738dd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4380" y="3871167"/>
            <a:ext cx="342900" cy="333375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4286250" y="4038600"/>
            <a:ext cx="3619500" cy="1457325"/>
          </a:xfrm>
          <a:prstGeom prst="rect">
            <a:avLst/>
          </a:prstGeom>
          <a:solidFill>
            <a:srgbClr val="7BB8C1">
              <a:alpha val="30000"/>
            </a:srgbClr>
          </a:solidFill>
          <a:ln>
            <a:miter lim="800000"/>
          </a:ln>
        </p:spPr>
      </p:sp>
      <p:sp>
        <p:nvSpPr>
          <p:cNvPr id="26" name="Text 19"/>
          <p:cNvSpPr/>
          <p:nvPr/>
        </p:nvSpPr>
        <p:spPr>
          <a:xfrm>
            <a:off x="4572000" y="4553248"/>
            <a:ext cx="3333750" cy="15403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14"/>
              </a:lnSpc>
            </a:pPr>
            <a:r>
              <a:rPr lang="en-US" sz="887" spc="89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PROCESS ALARMS</a:t>
            </a:r>
            <a:endParaRPr lang="en-US" dirty="0"/>
          </a:p>
        </p:txBody>
      </p:sp>
      <p:sp>
        <p:nvSpPr>
          <p:cNvPr id="27" name="Text 20"/>
          <p:cNvSpPr/>
          <p:nvPr/>
        </p:nvSpPr>
        <p:spPr>
          <a:xfrm>
            <a:off x="4572000" y="4756398"/>
            <a:ext cx="3365599" cy="15150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193"/>
              </a:lnSpc>
              <a:spcBef>
                <a:spcPts val="380"/>
              </a:spcBef>
            </a:pPr>
            <a:r>
              <a:rPr lang="en-US" sz="829" spc="25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Capturing critical operational alerts and system warnings.</a:t>
            </a:r>
            <a:endParaRPr lang="en-US" dirty="0"/>
          </a:p>
        </p:txBody>
      </p:sp>
      <p:sp>
        <p:nvSpPr>
          <p:cNvPr id="28" name="Shape 21"/>
          <p:cNvSpPr/>
          <p:nvPr/>
        </p:nvSpPr>
        <p:spPr>
          <a:xfrm>
            <a:off x="5738813" y="368141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58A5B1"/>
            </a:solidFill>
            <a:prstDash val="solid"/>
            <a:miter lim="800000"/>
          </a:ln>
        </p:spPr>
      </p:sp>
      <p:pic>
        <p:nvPicPr>
          <p:cNvPr id="29" name="Image 5" descr="7a39ee6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6940" y="3921396"/>
            <a:ext cx="333375" cy="266700"/>
          </a:xfrm>
          <a:prstGeom prst="rect">
            <a:avLst/>
          </a:prstGeom>
        </p:spPr>
      </p:pic>
      <p:sp>
        <p:nvSpPr>
          <p:cNvPr id="30" name="Shape 22"/>
          <p:cNvSpPr/>
          <p:nvPr/>
        </p:nvSpPr>
        <p:spPr>
          <a:xfrm>
            <a:off x="8096250" y="4038600"/>
            <a:ext cx="3619500" cy="1457325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31" name="Text 23"/>
          <p:cNvSpPr/>
          <p:nvPr/>
        </p:nvSpPr>
        <p:spPr>
          <a:xfrm>
            <a:off x="8382000" y="4553248"/>
            <a:ext cx="3333750" cy="15403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14"/>
              </a:lnSpc>
            </a:pPr>
            <a:r>
              <a:rPr lang="en-US" sz="887" spc="89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SUSPICIOUS ACTIVITY INDICATORS</a:t>
            </a:r>
            <a:endParaRPr lang="en-US" dirty="0"/>
          </a:p>
        </p:txBody>
      </p:sp>
      <p:sp>
        <p:nvSpPr>
          <p:cNvPr id="32" name="Text 24"/>
          <p:cNvSpPr/>
          <p:nvPr/>
        </p:nvSpPr>
        <p:spPr>
          <a:xfrm>
            <a:off x="8382000" y="4756398"/>
            <a:ext cx="3488829" cy="30301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193"/>
              </a:lnSpc>
              <a:spcBef>
                <a:spcPts val="380"/>
              </a:spcBef>
            </a:pPr>
            <a:r>
              <a:rPr lang="en-US" sz="829" spc="25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programming, unexpected device connections,</a:t>
            </a:r>
            <a:br>
              <a:rPr lang="en-US" sz="829" spc="25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829" spc="25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controller set-point changes, and unexplained reboots.</a:t>
            </a:r>
            <a:endParaRPr lang="en-US" dirty="0"/>
          </a:p>
        </p:txBody>
      </p:sp>
      <p:sp>
        <p:nvSpPr>
          <p:cNvPr id="33" name="Shape 25"/>
          <p:cNvSpPr/>
          <p:nvPr/>
        </p:nvSpPr>
        <p:spPr>
          <a:xfrm>
            <a:off x="9548813" y="368141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34" name="Image 6" descr="-6da496d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5999" y="3875354"/>
            <a:ext cx="371475" cy="333375"/>
          </a:xfrm>
          <a:prstGeom prst="rect">
            <a:avLst/>
          </a:prstGeom>
        </p:spPr>
      </p:pic>
      <p:sp>
        <p:nvSpPr>
          <p:cNvPr id="35" name="Shape 26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36" name="Text 27"/>
          <p:cNvSpPr/>
          <p:nvPr/>
        </p:nvSpPr>
        <p:spPr>
          <a:xfrm>
            <a:off x="1300163" y="6214914"/>
            <a:ext cx="959167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FOCUS ON 'PROCESS-LEVEL' ANOMALIES: A PLC BEING REPROGRAMMED AT 2 AM ON A TUESDAY WITHOUT A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CORRESPONDING MAINTENANCE TICKET IS A HIGH-FIDELITY INDICATOR OF A POTENTIAL SECURITY INCIDENT.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1a9e2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Presentation</dc:subject>
  <dc:creator>Beautiful.ai</dc:creator>
  <cp:lastModifiedBy>Beautiful.ai</cp:lastModifiedBy>
  <cp:revision>1</cp:revision>
  <dcterms:created xsi:type="dcterms:W3CDTF">2026-08-11T22:31:36Z</dcterms:created>
  <dcterms:modified xsi:type="dcterms:W3CDTF">2026-08-11T22:31:36Z</dcterms:modified>
</cp:coreProperties>
</file>