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1.png"/><Relationship Id="rId2" Type="http://schemas.openxmlformats.org/officeDocument/2006/relationships/image" Target="../media/image--f1c649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9.png"/><Relationship Id="rId2" Type="http://schemas.openxmlformats.org/officeDocument/2006/relationships/image" Target="../media/image-7bb5b6e1.png"/><Relationship Id="rId3" Type="http://schemas.openxmlformats.org/officeDocument/2006/relationships/image" Target="../media/image--4da9e3de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0.png"/><Relationship Id="rId2" Type="http://schemas.openxmlformats.org/officeDocument/2006/relationships/image" Target="../media/image-7a833fe1.png"/><Relationship Id="rId3" Type="http://schemas.openxmlformats.org/officeDocument/2006/relationships/image" Target="../media/image--3833bede1.png"/><Relationship Id="rId4" Type="http://schemas.openxmlformats.org/officeDocument/2006/relationships/image" Target="../media/image--38ca361e1.png"/><Relationship Id="rId5" Type="http://schemas.openxmlformats.org/officeDocument/2006/relationships/image" Target="../media/image-0d4d10a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2.png"/><Relationship Id="rId2" Type="http://schemas.openxmlformats.org/officeDocument/2006/relationships/image" Target="../media/image--4821c55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image" Target="../media/image-4fe9df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image" Target="../media/image--7605a39e1.png"/><Relationship Id="rId3" Type="http://schemas.openxmlformats.org/officeDocument/2006/relationships/image" Target="../media/image--7eb0fade1.png"/><Relationship Id="rId4" Type="http://schemas.openxmlformats.org/officeDocument/2006/relationships/image" Target="../media/image--45cb439e1.png"/><Relationship Id="rId5" Type="http://schemas.openxmlformats.org/officeDocument/2006/relationships/image" Target="../media/image--27987a1e1.png"/><Relationship Id="rId6" Type="http://schemas.openxmlformats.org/officeDocument/2006/relationships/image" Target="../media/image-6cf740a1.png"/><Relationship Id="rId7" Type="http://schemas.openxmlformats.org/officeDocument/2006/relationships/image" Target="../media/image-73efffa1.png"/><Relationship Id="rId8" Type="http://schemas.openxmlformats.org/officeDocument/2006/relationships/image" Target="../media/image--cfaadde1.png"/><Relationship Id="rId9" Type="http://schemas.openxmlformats.org/officeDocument/2006/relationships/image" Target="../media/image--3c6dcb1e1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image" Target="../media/image--3aa73f9e1.png"/><Relationship Id="rId3" Type="http://schemas.openxmlformats.org/officeDocument/2006/relationships/image" Target="../media/image--82e37de1.png"/><Relationship Id="rId4" Type="http://schemas.openxmlformats.org/officeDocument/2006/relationships/image" Target="../media/image-69cec6e1.png"/><Relationship Id="rId5" Type="http://schemas.openxmlformats.org/officeDocument/2006/relationships/image" Target="../media/image-544972a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6250" y="1332458"/>
            <a:ext cx="9563100" cy="1823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436"/>
              </a:lnSpc>
            </a:pPr>
            <a:r>
              <a:rPr lang="en-US" sz="1050" spc="105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UNDERSTANDING NETWORK RECONNAISSANCE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1728490"/>
            <a:ext cx="994410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5040"/>
              </a:lnSpc>
              <a:spcBef>
                <a:spcPts val="1650"/>
              </a:spcBef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Recognizing Network Enumeration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2475309"/>
            <a:ext cx="994410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Definition:</a:t>
            </a:r>
            <a:pPr fontAlgn="ctr" algn="l">
              <a:lnSpc>
                <a:spcPts val="2020"/>
              </a:lnSpc>
            </a:pPr>
            <a:r>
              <a:rPr lang="en-US" sz="1402" spc="42" kern="0" dirty="0">
                <a:solidFill>
                  <a:srgbClr val="181818">
                    <a:alpha val="5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 Systematic probing of a network to determine active hosts, open ports, services, and OS details.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76250" y="2920008"/>
            <a:ext cx="95631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724"/>
              </a:lnSpc>
              <a:spcBef>
                <a:spcPts val="1453"/>
              </a:spcBef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INDICATORS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76250" y="3362771"/>
            <a:ext cx="9563100" cy="148872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580"/>
              </a:lnSpc>
              <a:spcBef>
                <a:spcPts val="1729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UNUSUALLY HIGH VOLUME OF ARP OR ICMP REQUESTS.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PATTERNS OF PORT SWEEPS AND SERVICE VERSION FINGERPRINTING.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ANOMALOUS SNMP OR SMB TRAFFIC INDICATING ATTEMPTS TO MAP SHARES OR CONFIGURATIONS.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TARGETED CONNECTION ATTEMPTS ACROSS MULTIPLE SUBNETS.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6"/>
          <p:cNvSpPr/>
          <p:nvPr/>
        </p:nvSpPr>
        <p:spPr>
          <a:xfrm>
            <a:off x="1076325" y="6414939"/>
            <a:ext cx="100393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ANALYST OBJECTIVE: DISTINGUISH ROUTINE ADMINISTRATIVE MAINTENANCE FROM MALICIOUS RECONNAISSANCE.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6849814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Realistic SOC Scenario: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P1 Incident Response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Active lateral movement detection and containment strategy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409825"/>
            <a:ext cx="4476750" cy="28860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digital security alert icon on a computer screen">    </p:cNvPr>
          <p:cNvPicPr>
            <a:picLocks noChangeAspect="1"/>
          </p:cNvPicPr>
          <p:nvPr/>
        </p:nvPicPr>
        <p:blipFill>
          <a:blip r:embed="rId2"/>
          <a:srcRect l="0" r="0" t="17766" b="17766"/>
          <a:stretch/>
        </p:blipFill>
        <p:spPr>
          <a:xfrm>
            <a:off x="476250" y="2409825"/>
            <a:ext cx="4476750" cy="28860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449413"/>
            <a:ext cx="6733282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OVERVIEW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Workstation triggered alert via rapid scanning (96 servers in 2 mins) targeting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SMB (445) and RDP (3389) with observed authentication failure patterns.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CONTAINMENT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Immediate isolation of the affected endpoint to sever communication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prevent further lateral spread.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FORENSICS &amp; INVESTIGATION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Preserve logs, audit the connection window, and verify potential credential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compromise for lateral movement.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0" y="5772150"/>
            <a:ext cx="12192000" cy="108585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5"/>
          <p:cNvSpPr/>
          <p:nvPr/>
        </p:nvSpPr>
        <p:spPr>
          <a:xfrm>
            <a:off x="2119313" y="6014889"/>
            <a:ext cx="7953375" cy="6018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THIS INVOLVES A CRITICAL P1 INCIDENT; THE PRIMARY OBJECTIVE IS IMMEDIATE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CONTAINMENT FOLLOWED BY A THOROUGH INVESTIGATION TO DEFINE THE REACH OF THE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ATTACKER.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Enumeration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 Operating Procedure for Network Scanning Activity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7242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checklist on a clipboard">    </p:cNvPr>
          <p:cNvPicPr>
            <a:picLocks noChangeAspect="1"/>
          </p:cNvPicPr>
          <p:nvPr/>
        </p:nvPicPr>
        <p:blipFill>
          <a:blip r:embed="rId2"/>
          <a:srcRect l="0" r="0" t="8404" b="8404"/>
          <a:stretch/>
        </p:blipFill>
        <p:spPr>
          <a:xfrm>
            <a:off x="476250" y="1771650"/>
            <a:ext cx="4476750" cy="37242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230338"/>
            <a:ext cx="3190875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Determine source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destination points of the traffic.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MEASURE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the scan rate and total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duration.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VERIFY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Confirm if the observed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scanning activity is authorized.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8715375" y="2230338"/>
            <a:ext cx="3190875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MONITOR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Check for authentication activity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occurring post-scan.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Validate findings against EDR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IDS logs.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3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CONTAIN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Take action if the assessed risk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is unacceptable.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0" name="Text 6"/>
          <p:cNvSpPr/>
          <p:nvPr/>
        </p:nvSpPr>
        <p:spPr>
          <a:xfrm>
            <a:off x="2014538" y="6214914"/>
            <a:ext cx="816292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WHEN YOU SEE SCANNING, RUN THROUGH THIS LIST. SPEED, INTENT, AND FOLLOW-ON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BEHAVIOR ARE YOUR PRIMARY METRICS FOR DETERMINING IF YOU NEED TO PULL THE PLUG.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methodologies and analysis techniques for the CySA+ exam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690813"/>
            <a:ext cx="2667000" cy="2443163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1876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DISCOVERY VS.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ENUMERATION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737372"/>
            <a:ext cx="2471142" cy="116532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Discovery focuses 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systems, while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Enumeration delves deeper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into identifying specific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services.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23336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7a833fe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32" y="2544309"/>
            <a:ext cx="409575" cy="29527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690813"/>
            <a:ext cx="2667000" cy="2443163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318760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SCAN PATTERNS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3500289"/>
            <a:ext cx="2453878" cy="116532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Differentiate between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Horizontal scans (one port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across many hosts)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Vertical scans (many ports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on one host).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23336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4" name="Image 2" descr="-3833be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562" y="2540124"/>
            <a:ext cx="304800" cy="3048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690813"/>
            <a:ext cx="2667000" cy="2443163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31876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CONTEXTUAL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ANALYSIS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3737372"/>
            <a:ext cx="23812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Evaluate every finding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based on Source, Time,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Scope, and Ownership.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23336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19" name="Image 3" descr="-38ca36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505" y="2531752"/>
            <a:ext cx="323850" cy="32385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690813"/>
            <a:ext cx="2667000" cy="2443163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31876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TELEMETRY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INTEGRATION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737372"/>
            <a:ext cx="23812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Correlate network data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 endpoint and identity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logs to build a complete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picture.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23336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4" name="Image 4" descr="0d4d10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7374" y="2527566"/>
            <a:ext cx="304800" cy="323850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3114675" y="6414939"/>
            <a:ext cx="59626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MEMORY AID: WHO? WHAT? HOW FAST? APPROVED? WHAT NEXT?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Reviewing Core Concepts of Network Scanning and Enumeration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068538"/>
            <a:ext cx="5431482" cy="201944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HORIZONTAL SCANNING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workstation attempting TCP 445 connections to 150 servers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is a classic indicator of horizontal scanning.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NON-MALICIOUS ENUMERATION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Enumeration is not always malicious, as it is a standard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practice for approved security tools, network inventory,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compliance audits.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068538"/>
            <a:ext cx="5433715" cy="9928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ESCALATION CONCERN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Scanning combined with login attempts signifies active lateral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movement or a deliberate effort to achieve unauthorized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8966746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Summary: Understanding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Enumeration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takeaways for network visibility and actor behavior analysis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409825"/>
            <a:ext cx="4476750" cy="328612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digital network map">    </p:cNvPr>
          <p:cNvPicPr>
            <a:picLocks noChangeAspect="1"/>
          </p:cNvPicPr>
          <p:nvPr/>
        </p:nvPicPr>
        <p:blipFill>
          <a:blip r:embed="rId2"/>
          <a:srcRect l="0" r="0" t="13298" b="13298"/>
          <a:stretch/>
        </p:blipFill>
        <p:spPr>
          <a:xfrm>
            <a:off x="476250" y="2409825"/>
            <a:ext cx="4476750" cy="32861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640211"/>
            <a:ext cx="6617940" cy="28253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681"/>
              </a:lnSpc>
              <a:buClr>
                <a:srgbClr val="004f98"/>
              </a:buClr>
              <a:buSzPct val="120000"/>
              <a:buChar char="•"/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ENVIRONMENT MAPPING</a:t>
            </a:r>
            <a:endParaRPr lang="en-US" dirty="0"/>
          </a:p>
          <a:p>
            <a:pPr fontAlgn="ctr" algn="l" lvl="1" marL="268111" indent="0">
              <a:lnSpc>
                <a:spcPts val="1652"/>
              </a:lnSpc>
              <a:spcBef>
                <a:spcPts val="393"/>
              </a:spcBef>
              <a:buNone/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Enumeration provides the critical visibility needed to understand the attack surface.</a:t>
            </a:r>
            <a:endParaRPr lang="en-US" dirty="0"/>
          </a:p>
          <a:p>
            <a:pPr fontAlgn="ctr" algn="l" marL="241300" indent="-241300">
              <a:lnSpc>
                <a:spcPts val="1681"/>
              </a:lnSpc>
              <a:spcBef>
                <a:spcPts val="1853"/>
              </a:spcBef>
              <a:buClr>
                <a:srgbClr val="004f98"/>
              </a:buClr>
              <a:buSzPct val="120000"/>
              <a:buChar char="•"/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PATTERN RECOGNITION</a:t>
            </a:r>
            <a:endParaRPr lang="en-US" dirty="0"/>
          </a:p>
          <a:p>
            <a:pPr fontAlgn="ctr" algn="l" lvl="1" marL="268111" indent="0">
              <a:lnSpc>
                <a:spcPts val="1652"/>
              </a:lnSpc>
              <a:spcBef>
                <a:spcPts val="393"/>
              </a:spcBef>
              <a:buNone/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Distinguish between horizontal scanning for discovery and vertical scanning for host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profiling.</a:t>
            </a:r>
            <a:endParaRPr lang="en-US" dirty="0"/>
          </a:p>
          <a:p>
            <a:pPr fontAlgn="ctr" algn="l" marL="241300" indent="-241300">
              <a:lnSpc>
                <a:spcPts val="1681"/>
              </a:lnSpc>
              <a:spcBef>
                <a:spcPts val="1853"/>
              </a:spcBef>
              <a:buClr>
                <a:srgbClr val="004f98"/>
              </a:buClr>
              <a:buSzPct val="120000"/>
              <a:buChar char="•"/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TELEMETRY SOURCES</a:t>
            </a:r>
            <a:endParaRPr lang="en-US" dirty="0"/>
          </a:p>
          <a:p>
            <a:pPr fontAlgn="ctr" algn="l" lvl="1" marL="268111" indent="0">
              <a:lnSpc>
                <a:spcPts val="1652"/>
              </a:lnSpc>
              <a:spcBef>
                <a:spcPts val="393"/>
              </a:spcBef>
              <a:buNone/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Rely on flow data, firewall logs, and IDS alerts as primary evidence of actor behavior.</a:t>
            </a:r>
            <a:endParaRPr lang="en-US" dirty="0"/>
          </a:p>
          <a:p>
            <a:pPr fontAlgn="ctr" algn="l" marL="241300" indent="-241300">
              <a:lnSpc>
                <a:spcPts val="1681"/>
              </a:lnSpc>
              <a:spcBef>
                <a:spcPts val="1853"/>
              </a:spcBef>
              <a:buClr>
                <a:srgbClr val="004f98"/>
              </a:buClr>
              <a:buSzPct val="120000"/>
              <a:buChar char="•"/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CONTEXTUAL ANALYSIS</a:t>
            </a:r>
            <a:endParaRPr lang="en-US" dirty="0"/>
          </a:p>
          <a:p>
            <a:pPr fontAlgn="ctr" algn="l" lvl="1" marL="268111" indent="0">
              <a:lnSpc>
                <a:spcPts val="1652"/>
              </a:lnSpc>
              <a:spcBef>
                <a:spcPts val="393"/>
              </a:spcBef>
              <a:buNone/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Always evaluate the 'why' behind the 'what' to determine the true nature of activity.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5"/>
          <p:cNvSpPr/>
          <p:nvPr/>
        </p:nvSpPr>
        <p:spPr>
          <a:xfrm>
            <a:off x="1290638" y="6414939"/>
            <a:ext cx="96107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ENUMERATION TELLS YOU WHAT THE ACTOR IS LEARNING. WHAT THEY DO NEXT REVEALS THEIR TRUE INTENT.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is Network Enumeration?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Gathering critical information about systems, services, accounts, and network resources.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924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schematic map of a computer network">    </p:cNvPr>
          <p:cNvPicPr>
            <a:picLocks noChangeAspect="1"/>
          </p:cNvPicPr>
          <p:nvPr/>
        </p:nvPicPr>
        <p:blipFill>
          <a:blip r:embed="rId2"/>
          <a:srcRect l="0" r="0" t="6170" b="6170"/>
          <a:stretch/>
        </p:blipFill>
        <p:spPr>
          <a:xfrm>
            <a:off x="476250" y="1771650"/>
            <a:ext cx="4476750" cy="39243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282726"/>
            <a:ext cx="6477000" cy="290735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LIVE HOSTS &amp; PORTS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active assets and exposed network services.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SYSTEM FINGERPRINTING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Discovering specific OS versions and service details.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 MAPPING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Uncovering accessible network shares and user accounts.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ATTACK SURFACE ANALYSIS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Mapping trust relationships and potential lateral movement paths.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5"/>
          <p:cNvSpPr/>
          <p:nvPr/>
        </p:nvSpPr>
        <p:spPr>
          <a:xfrm>
            <a:off x="2124075" y="6414939"/>
            <a:ext cx="79438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ENUMERATION ANSWERS WHAT EXISTS, WHAT IS REACHABLE, AND WHAT IS ACTIONABLE.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Discovery vs. Enumeration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the progression of network reconnaissance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3683000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543287" y="1904802"/>
            <a:ext cx="3548926" cy="41597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276"/>
              </a:lnSpc>
            </a:pPr>
            <a:r>
              <a:rPr lang="en-US" sz="2925" spc="-117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Discovery (Broad)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76250" y="2555875"/>
            <a:ext cx="3683000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8" name="Shape 5"/>
          <p:cNvSpPr/>
          <p:nvPr/>
        </p:nvSpPr>
        <p:spPr>
          <a:xfrm>
            <a:off x="476250" y="5300663"/>
            <a:ext cx="3683000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472758" y="5448151"/>
            <a:ext cx="3689985" cy="7929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61"/>
              </a:lnSpc>
            </a:pP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Focus: Defining the attack surface. Objective: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Determining what systems are present. Methods: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Ping sweeps, ARP scanning, DNS queries, and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network range identification.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4254500" y="1771650"/>
            <a:ext cx="3683000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4381693" y="1935907"/>
            <a:ext cx="3428613" cy="3519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772"/>
              </a:lnSpc>
            </a:pPr>
            <a:r>
              <a:rPr lang="en-US" sz="2475" spc="-99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Enumeration (Deep)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254500" y="2555875"/>
            <a:ext cx="3683000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3" name="Shape 10"/>
          <p:cNvSpPr/>
          <p:nvPr/>
        </p:nvSpPr>
        <p:spPr>
          <a:xfrm>
            <a:off x="4254500" y="5300663"/>
            <a:ext cx="3683000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4" name="Text 11"/>
          <p:cNvSpPr/>
          <p:nvPr/>
        </p:nvSpPr>
        <p:spPr>
          <a:xfrm>
            <a:off x="4226228" y="5469880"/>
            <a:ext cx="3739545" cy="7453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469"/>
              </a:lnSpc>
            </a:pP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Focus: Identifying vulnerabilities and entry points.</a:t>
            </a:r>
            <a:b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Objective: Determining what is running on systems.</a:t>
            </a:r>
            <a:b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Methods: Port scanning, service banner grabbing,</a:t>
            </a:r>
            <a:b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20" spc="31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directory enumeration, and user/group identification.</a:t>
            </a:r>
            <a:endParaRPr lang="en-US" dirty="0"/>
          </a:p>
        </p:txBody>
      </p:sp>
      <p:sp>
        <p:nvSpPr>
          <p:cNvPr id="15" name="Shape 12"/>
          <p:cNvSpPr/>
          <p:nvPr/>
        </p:nvSpPr>
        <p:spPr>
          <a:xfrm>
            <a:off x="8032750" y="1771650"/>
            <a:ext cx="3683000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6" name="Text 13"/>
          <p:cNvSpPr/>
          <p:nvPr/>
        </p:nvSpPr>
        <p:spPr>
          <a:xfrm>
            <a:off x="8014672" y="1872258"/>
            <a:ext cx="3719155" cy="4799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780"/>
              </a:lnSpc>
            </a:pPr>
            <a:r>
              <a:rPr lang="en-US" sz="3375" spc="-135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Key Progression</a:t>
            </a:r>
            <a:endParaRPr lang="en-US" dirty="0"/>
          </a:p>
        </p:txBody>
      </p:sp>
      <p:sp>
        <p:nvSpPr>
          <p:cNvPr id="17" name="Shape 14"/>
          <p:cNvSpPr/>
          <p:nvPr/>
        </p:nvSpPr>
        <p:spPr>
          <a:xfrm>
            <a:off x="8032750" y="2555875"/>
            <a:ext cx="3683000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8" name="Shape 15"/>
          <p:cNvSpPr/>
          <p:nvPr/>
        </p:nvSpPr>
        <p:spPr>
          <a:xfrm>
            <a:off x="8032750" y="5300663"/>
            <a:ext cx="3683000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9" name="Text 16"/>
          <p:cNvSpPr/>
          <p:nvPr/>
        </p:nvSpPr>
        <p:spPr>
          <a:xfrm>
            <a:off x="7987348" y="5448151"/>
            <a:ext cx="3773805" cy="7929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61"/>
              </a:lnSpc>
            </a:pP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Workflow: Discovery is the mandatory prerequisite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enumeration. Strategy: Transition from broad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surveying to specific, targeted probing to</a:t>
            </a:r>
            <a:b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084" spc="33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maximize efficiency and maintain stealth.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Common Enumeration Patterns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sequential methodology for identifying targets and vulnerabilities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726978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261003"/>
            <a:ext cx="25717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HOST ENUMERATION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4054703"/>
            <a:ext cx="2608659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active hosts from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single source.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7eb0fa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119" y="2632098"/>
            <a:ext cx="171450" cy="190500"/>
          </a:xfrm>
          <a:prstGeom prst="rect">
            <a:avLst/>
          </a:prstGeom>
        </p:spPr>
      </p:pic>
      <p:pic>
        <p:nvPicPr>
          <p:cNvPr id="10" name="Image 3" descr="-45cb43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726978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261003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PORT ENUMERATION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4054703"/>
            <a:ext cx="2586633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Scanning ports to determine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open communication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channels.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74C"/>
            </a:solidFill>
            <a:prstDash val="solid"/>
            <a:miter lim="800000"/>
          </a:ln>
        </p:spPr>
      </p:sp>
      <p:pic>
        <p:nvPicPr>
          <p:cNvPr id="14" name="Image 4" descr="-27987a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9999" y="2615356"/>
            <a:ext cx="190500" cy="228600"/>
          </a:xfrm>
          <a:prstGeom prst="rect">
            <a:avLst/>
          </a:prstGeom>
        </p:spPr>
      </p:pic>
      <p:pic>
        <p:nvPicPr>
          <p:cNvPr id="15" name="Image 5" descr="6cf740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726978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31514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SERVICE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ENUMERATION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4054703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Interacting with services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retrieve software versions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banner information.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A32"/>
            </a:solidFill>
            <a:prstDash val="solid"/>
            <a:miter lim="800000"/>
          </a:ln>
        </p:spPr>
      </p:sp>
      <p:pic>
        <p:nvPicPr>
          <p:cNvPr id="19" name="Image 6" descr="73efffa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3874" y="2643263"/>
            <a:ext cx="209550" cy="161925"/>
          </a:xfrm>
          <a:prstGeom prst="rect">
            <a:avLst/>
          </a:prstGeom>
        </p:spPr>
      </p:pic>
      <p:pic>
        <p:nvPicPr>
          <p:cNvPr id="20" name="Image 7" descr="-cfaad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726978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31514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ACCOUNT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ENUMERATION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4054703"/>
            <a:ext cx="2599581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Discovering valid users,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groups, or shared resources.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4" name="Image 8" descr="-3c6dcb1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16592" y="2651633"/>
            <a:ext cx="257175" cy="152400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5"/>
          <p:cNvSpPr/>
          <p:nvPr/>
        </p:nvSpPr>
        <p:spPr>
          <a:xfrm>
            <a:off x="828675" y="6414939"/>
            <a:ext cx="105346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PROCESS FOLLOWS A LOGICAL PROGRESSION: FIND HOST → FIND PORT → IDENTIFY SERVICE → IDENTIFY RESOURCE.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Network Telemetry Indicators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suspicious activity through traffic patterns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230338"/>
            <a:ext cx="5398294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HIGH-VOLUME CONNECTIONS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Multiple outbound or internal connections to various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destinations originating from a single source.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SEQUENTIAL SCANNING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Systematic traversal of IP ranges or port numbers such as 22,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80, or 443.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RAPID SESSION TURNOVER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Short-duration connections that terminate before any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significant data transfer occurs.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230338"/>
            <a:ext cx="5343227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ANOMALOUS TRAFFIC PATTERNS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Spikes in denied connections, unusual ICMP patterns,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suspicious DNS queries.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PRACTICAL SCENARIO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Host 10.10.5.24 probing 10.10.20.1-4 on port 22 indicates an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internal host identifying active SSH services.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1871663" y="6214914"/>
            <a:ext cx="84486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DON'T FOCUS ON SINGLE CONNECTIONS; ANALYZE THE FLOW. A WORKSTATION HITTING DOZENS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OF INTERNAL SERVERS ON PORT 22 SUGGESTS AN ACTIVE SCANNER, NOT A TYPICAL USER.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Port Scanning Methodologies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Comparing Horizontal vs. Vertical Approaches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5572125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1411426" y="1872258"/>
            <a:ext cx="3701772" cy="4799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780"/>
              </a:lnSpc>
            </a:pPr>
            <a:r>
              <a:rPr lang="en-US" sz="3375" spc="-135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Horizontal Scan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76250" y="2555875"/>
            <a:ext cx="5572125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8" name="Shape 5"/>
          <p:cNvSpPr/>
          <p:nvPr/>
        </p:nvSpPr>
        <p:spPr>
          <a:xfrm>
            <a:off x="476250" y="5300663"/>
            <a:ext cx="5572125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371475" y="5492502"/>
            <a:ext cx="5781675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Scans the same port across many hosts. Ideal for identifying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widespread service vulnerabilities or infrastructure patterns across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large network segment.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6143625" y="1771650"/>
            <a:ext cx="5572125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7407027" y="1872258"/>
            <a:ext cx="3045321" cy="4799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780"/>
              </a:lnSpc>
            </a:pPr>
            <a:r>
              <a:rPr lang="en-US" sz="3375" spc="-135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Vertical Scan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6143625" y="2555875"/>
            <a:ext cx="5572125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3" name="Shape 10"/>
          <p:cNvSpPr/>
          <p:nvPr/>
        </p:nvSpPr>
        <p:spPr>
          <a:xfrm>
            <a:off x="6143625" y="5300663"/>
            <a:ext cx="5572125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4" name="Text 11"/>
          <p:cNvSpPr/>
          <p:nvPr/>
        </p:nvSpPr>
        <p:spPr>
          <a:xfrm>
            <a:off x="6062663" y="5611564"/>
            <a:ext cx="57340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Scans many ports on a single host. Used to map the unique attack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surface of an individual high-value target.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Service and Version Enumeration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protocols, versions, and OS attributes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354288"/>
            <a:ext cx="5305127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OBJECTIVES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running protocols, capture banners, detect operating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systems, and analyze encryption/authentication methods.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354288"/>
            <a:ext cx="5238750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INDICATORS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Utilize banner requests, protocol negotiation analysis,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version-specific probes to extract data.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890588" y="6414939"/>
            <a:ext cx="104108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IDENTIFYING SPECIFIC SOFTWARE VERSIONS IS CRITICAL FOR MAPPING SERVICES TO KNOWN VULNERABILITIES (CVES).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Account and Resource Enumeration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Indicators of Interest and Context</a:t>
            </a:r>
            <a:endParaRPr lang="en-US" dirty="0"/>
          </a:p>
        </p:txBody>
      </p:sp>
      <p:pic>
        <p:nvPicPr>
          <p:cNvPr id="5" name="Image 1" descr="-3aa73f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11" y="2688727"/>
            <a:ext cx="1085850" cy="7905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83381" y="3889653"/>
            <a:ext cx="26384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HIGH-VOLUME LOOKUPS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315382" y="4188797"/>
            <a:ext cx="2774424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Rapid succession of username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 identity queries.</a:t>
            </a:r>
            <a:endParaRPr lang="en-US" dirty="0"/>
          </a:p>
        </p:txBody>
      </p:sp>
      <p:pic>
        <p:nvPicPr>
          <p:cNvPr id="8" name="Image 2" descr="-82e37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670" y="2621754"/>
            <a:ext cx="676275" cy="9048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269456" y="3889653"/>
            <a:ext cx="27241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 ATTEMPTS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3198584" y="4188797"/>
            <a:ext cx="2865894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Repeated login attempts across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broad range of user accounts.</a:t>
            </a:r>
            <a:endParaRPr lang="en-US" dirty="0"/>
          </a:p>
        </p:txBody>
      </p:sp>
      <p:pic>
        <p:nvPicPr>
          <p:cNvPr id="11" name="Image 3" descr="69cec6e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654" y="2722212"/>
            <a:ext cx="923925" cy="7048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36494" y="3889653"/>
            <a:ext cx="26479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SMB DISCOVERY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6166158" y="4188797"/>
            <a:ext cx="2788622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Systematic scanning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accessible network file shares.</a:t>
            </a:r>
            <a:endParaRPr lang="en-US" dirty="0"/>
          </a:p>
        </p:txBody>
      </p:sp>
      <p:pic>
        <p:nvPicPr>
          <p:cNvPr id="14" name="Image 4" descr="544972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434" y="2733382"/>
            <a:ext cx="942975" cy="6858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327356" y="3889653"/>
            <a:ext cx="23241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DIRECTORY/CLOUD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QUERIES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9273436" y="4407575"/>
            <a:ext cx="2431941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Direct querying of identity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providers (AD/Entra ID)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organizational mappings.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8" name="Text 11"/>
          <p:cNvSpPr/>
          <p:nvPr/>
        </p:nvSpPr>
        <p:spPr>
          <a:xfrm>
            <a:off x="66675" y="6414939"/>
            <a:ext cx="120586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STANDARD ADMINISTRATIVE TOOLS CAN MIMIC THESE BEHAVIORS; ENUMERATION IS A HIGH-FIDELITY PRECURSOR TO LATERAL MOVEMENT.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47277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Legitimate vs. Suspicious Enumeration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Contextual analysis of network scanning activities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5572125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1300222" y="1872258"/>
            <a:ext cx="3924181" cy="4799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780"/>
              </a:lnSpc>
            </a:pPr>
            <a:r>
              <a:rPr lang="en-US" sz="3375" spc="-135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Likely Legitimate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76250" y="2555875"/>
            <a:ext cx="5572125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8" name="Shape 5"/>
          <p:cNvSpPr/>
          <p:nvPr/>
        </p:nvSpPr>
        <p:spPr>
          <a:xfrm>
            <a:off x="476250" y="5300663"/>
            <a:ext cx="5572125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447675" y="5611564"/>
            <a:ext cx="56292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Authorized vulnerability scanners, documented penetration tests,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scheduled maintenance activities.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6143625" y="1771650"/>
            <a:ext cx="5572125" cy="6889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6778303" y="1872258"/>
            <a:ext cx="4302770" cy="4799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780"/>
              </a:lnSpc>
            </a:pPr>
            <a:r>
              <a:rPr lang="en-US" sz="3375" spc="-135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Suspicious Activity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6143625" y="2555875"/>
            <a:ext cx="5572125" cy="26495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3" name="Shape 10"/>
          <p:cNvSpPr/>
          <p:nvPr/>
        </p:nvSpPr>
        <p:spPr>
          <a:xfrm>
            <a:off x="6143625" y="5300663"/>
            <a:ext cx="5572125" cy="108108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4" name="Text 11"/>
          <p:cNvSpPr/>
          <p:nvPr/>
        </p:nvSpPr>
        <p:spPr>
          <a:xfrm>
            <a:off x="6237952" y="5611564"/>
            <a:ext cx="538347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scanning, off-hour detection, rogue devices,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correlation with known IoCs.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2026-08-11T22:43:22Z</dcterms:created>
  <dcterms:modified xsi:type="dcterms:W3CDTF">2026-08-11T22:43:22Z</dcterms:modified>
</cp:coreProperties>
</file>