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8a9ee2.png"/><Relationship Id="rId2" Type="http://schemas.openxmlformats.org/officeDocument/2006/relationships/image" Target="../media/image-1bafbfa2.png"/><Relationship Id="rId3" Type="http://schemas.openxmlformats.org/officeDocument/2006/relationships/image" Target="../media/image--4591d4de.png"/><Relationship Id="rId4" Type="http://schemas.openxmlformats.org/officeDocument/2006/relationships/image" Target="../media/image-406913e2.png"/><Relationship Id="rId5" Type="http://schemas.openxmlformats.org/officeDocument/2006/relationships/image" Target="../media/image-0fc797e2.png"/><Relationship Id="rId6" Type="http://schemas.openxmlformats.org/officeDocument/2006/relationships/image" Target="../media/image--3e20315e.png"/><Relationship Id="rId7" Type="http://schemas.openxmlformats.org/officeDocument/2006/relationships/image" Target="../media/image--525c19e.png"/><Relationship Id="rId8" Type="http://schemas.openxmlformats.org/officeDocument/2006/relationships/image" Target="../media/image--1ed597de.png"/><Relationship Id="rId9" Type="http://schemas.openxmlformats.org/officeDocument/2006/relationships/image" Target="../media/image--73902a5e.png"/><Relationship Id="rId10" Type="http://schemas.openxmlformats.org/officeDocument/2006/relationships/image" Target="../media/image-1c28cfa2.png"/><Relationship Id="rId11" Type="http://schemas.openxmlformats.org/officeDocument/2006/relationships/image" Target="../media/image-6e127622.png"/><Relationship Id="rId12" Type="http://schemas.openxmlformats.org/officeDocument/2006/relationships/image" Target="../media/image-0ef8eae2.png"/><Relationship Id="rId13" Type="http://schemas.openxmlformats.org/officeDocument/2006/relationships/image" Target="../media/image--2e0f1d1e.png"/><Relationship Id="rId14" Type="http://schemas.openxmlformats.org/officeDocument/2006/relationships/image" Target="../media/image-6df8b5a2.png"/><Relationship Id="rId15" Type="http://schemas.openxmlformats.org/officeDocument/2006/relationships/image" Target="../media/image-260f0022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53d78b2.png"/><Relationship Id="rId2" Type="http://schemas.openxmlformats.org/officeDocument/2006/relationships/image" Target="../media/image--f96049e2.png"/><Relationship Id="rId3" Type="http://schemas.openxmlformats.org/officeDocument/2006/relationships/image" Target="../media/image--34360de1.png"/><Relationship Id="rId4" Type="http://schemas.openxmlformats.org/officeDocument/2006/relationships/image" Target="../media/image--6368eb9e1.png"/><Relationship Id="rId5" Type="http://schemas.openxmlformats.org/officeDocument/2006/relationships/image" Target="../media/image-02ff4ba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f96049e3.png"/><Relationship Id="rId2" Type="http://schemas.openxmlformats.org/officeDocument/2006/relationships/image" Target="../media/image--4ceb2dde1.png"/><Relationship Id="rId3" Type="http://schemas.openxmlformats.org/officeDocument/2006/relationships/image" Target="../media/image--6ee8591e1.png"/><Relationship Id="rId4" Type="http://schemas.openxmlformats.org/officeDocument/2006/relationships/image" Target="../media/image-6681e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472c3e1.png"/><Relationship Id="rId2" Type="http://schemas.openxmlformats.org/officeDocument/2006/relationships/image" Target="../media/image-2a1.png"/><Relationship Id="rId3" Type="http://schemas.openxmlformats.org/officeDocument/2006/relationships/image" Target="../media/image--6f0fad5e1.png"/><Relationship Id="rId4" Type="http://schemas.openxmlformats.org/officeDocument/2006/relationships/image" Target="../media/image-0627f8a1.png"/><Relationship Id="rId5" Type="http://schemas.openxmlformats.org/officeDocument/2006/relationships/image" Target="../media/image--734981e1.png"/><Relationship Id="rId6" Type="http://schemas.openxmlformats.org/officeDocument/2006/relationships/image" Target="../media/image-73ebd1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21af9e1e1.png"/><Relationship Id="rId2" Type="http://schemas.openxmlformats.org/officeDocument/2006/relationships/image" Target="../media/image--619938de1.png"/><Relationship Id="rId3" Type="http://schemas.openxmlformats.org/officeDocument/2006/relationships/image" Target="../media/image-1327e5a1.png"/><Relationship Id="rId4" Type="http://schemas.openxmlformats.org/officeDocument/2006/relationships/image" Target="../media/image-77e7c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image" Target="../media/image--7ab010de1.png"/><Relationship Id="rId2" Type="http://schemas.openxmlformats.org/officeDocument/2006/relationships/image" Target="../media/image--f96049e4.png"/><Relationship Id="rId3" Type="http://schemas.openxmlformats.org/officeDocument/2006/relationships/image" Target="../media/image--44db591e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image" Target="../media/image--66032bde1.png"/><Relationship Id="rId2" Type="http://schemas.openxmlformats.org/officeDocument/2006/relationships/image" Target="../media/image--f96049e5.png"/><Relationship Id="rId3" Type="http://schemas.openxmlformats.org/officeDocument/2006/relationships/image" Target="../media/image--708ef2de1.png"/><Relationship Id="rId4" Type="http://schemas.openxmlformats.org/officeDocument/2006/relationships/image" Target="../media/image--44db591e2.png"/><Relationship Id="rId5" Type="http://schemas.openxmlformats.org/officeDocument/2006/relationships/image" Target="../media/image--1a93e45e1.png"/><Relationship Id="rId6" Type="http://schemas.openxmlformats.org/officeDocument/2006/relationships/image" Target="../media/image--4d648ede1.png"/><Relationship Id="rId7" Type="http://schemas.openxmlformats.org/officeDocument/2006/relationships/image" Target="../media/image--6ee8591e2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image" Target="../media/image--5401e8de1.png"/><Relationship Id="rId2" Type="http://schemas.openxmlformats.org/officeDocument/2006/relationships/image" Target="../media/image--6ee8591e3.png"/><Relationship Id="rId3" Type="http://schemas.openxmlformats.org/officeDocument/2006/relationships/image" Target="../media/image--44db591e3.png"/><Relationship Id="rId4" Type="http://schemas.openxmlformats.org/officeDocument/2006/relationships/image" Target="../media/image--708ef2de2.png"/><Relationship Id="rId5" Type="http://schemas.openxmlformats.org/officeDocument/2006/relationships/image" Target="../media/image--f96049e6.png"/><Relationship Id="rId6" Type="http://schemas.openxmlformats.org/officeDocument/2006/relationships/image" Target="../media/image-0085fa1.png"/><Relationship Id="rId7" Type="http://schemas.openxmlformats.org/officeDocument/2006/relationships/image" Target="../media/image-505b5b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image" Target="../media/image--7cc2915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1.png"/><Relationship Id="rId2" Type="http://schemas.openxmlformats.org/officeDocument/2006/relationships/image" Target="../media/image-77874b1.png"/><Relationship Id="rId3" Type="http://schemas.openxmlformats.org/officeDocument/2006/relationships/image" Target="../media/image-71baa6a1.png"/><Relationship Id="rId4" Type="http://schemas.openxmlformats.org/officeDocument/2006/relationships/image" Target="../media/image--71ad86de1.png"/><Relationship Id="rId5" Type="http://schemas.openxmlformats.org/officeDocument/2006/relationships/image" Target="../media/image--5377d5de1.png"/><Relationship Id="rId6" Type="http://schemas.openxmlformats.org/officeDocument/2006/relationships/image" Target="../media/image--22fe329e1.png"/><Relationship Id="rId7" Type="http://schemas.openxmlformats.org/officeDocument/2006/relationships/image" Target="../media/image--208931de1.png"/><Relationship Id="rId8" Type="http://schemas.openxmlformats.org/officeDocument/2006/relationships/image" Target="../media/image-732a32a1.png"/><Relationship Id="rId9" Type="http://schemas.openxmlformats.org/officeDocument/2006/relationships/image" Target="../media/image-0597ce1.png"/><Relationship Id="rId10" Type="http://schemas.openxmlformats.org/officeDocument/2006/relationships/image" Target="../media/image--3ee3a5de1.png"/><Relationship Id="rId11" Type="http://schemas.openxmlformats.org/officeDocument/2006/relationships/image" Target="../media/image--6d78da5e1.png"/><Relationship Id="rId12" Type="http://schemas.openxmlformats.org/officeDocument/2006/relationships/image" Target="../media/image-0e1899e1.png"/><Relationship Id="rId13" Type="http://schemas.openxmlformats.org/officeDocument/2006/relationships/image" Target="../media/image-260f1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a7f2c5e1.png"/><Relationship Id="rId2" Type="http://schemas.openxmlformats.org/officeDocument/2006/relationships/image" Target="../media/image-1bafbfa1.png"/><Relationship Id="rId3" Type="http://schemas.openxmlformats.org/officeDocument/2006/relationships/image" Target="../media/image-514b1.png"/><Relationship Id="rId4" Type="http://schemas.openxmlformats.org/officeDocument/2006/relationships/image" Target="../media/image--25fcf65e1.png"/><Relationship Id="rId5" Type="http://schemas.openxmlformats.org/officeDocument/2006/relationships/image" Target="../media/image-430242a1.png"/><Relationship Id="rId6" Type="http://schemas.openxmlformats.org/officeDocument/2006/relationships/image" Target="../media/image--3e20315e1.png"/><Relationship Id="rId7" Type="http://schemas.openxmlformats.org/officeDocument/2006/relationships/image" Target="../media/image--4bee0f5e1.png"/><Relationship Id="rId8" Type="http://schemas.openxmlformats.org/officeDocument/2006/relationships/image" Target="../media/image--1ed597de1.png"/><Relationship Id="rId9" Type="http://schemas.openxmlformats.org/officeDocument/2006/relationships/image" Target="../media/image--1dea075e1.png"/><Relationship Id="rId10" Type="http://schemas.openxmlformats.org/officeDocument/2006/relationships/image" Target="../media/image-1c28cfa1.png"/><Relationship Id="rId11" Type="http://schemas.openxmlformats.org/officeDocument/2006/relationships/image" Target="../media/image--2ac1ee9e1.png"/><Relationship Id="rId12" Type="http://schemas.openxmlformats.org/officeDocument/2006/relationships/image" Target="../media/image-0ef8eae1.png"/><Relationship Id="rId13" Type="http://schemas.openxmlformats.org/officeDocument/2006/relationships/image" Target="../media/image--21517dde1.png"/><Relationship Id="rId14" Type="http://schemas.openxmlformats.org/officeDocument/2006/relationships/image" Target="../media/image-69399ce1.png"/><Relationship Id="rId15" Type="http://schemas.openxmlformats.org/officeDocument/2006/relationships/image" Target="../media/image-260f2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55a2b1.png"/><Relationship Id="rId2" Type="http://schemas.openxmlformats.org/officeDocument/2006/relationships/image" Target="../media/image-4e24eba1.png"/><Relationship Id="rId3" Type="http://schemas.openxmlformats.org/officeDocument/2006/relationships/image" Target="../media/image--5190db5e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-f96049e1.png"/><Relationship Id="rId2" Type="http://schemas.openxmlformats.org/officeDocument/2006/relationships/image" Target="../media/image-0ad1.png"/><Relationship Id="rId3" Type="http://schemas.openxmlformats.org/officeDocument/2006/relationships/image" Target="../media/image-53d78b1.png"/><Relationship Id="rId4" Type="http://schemas.openxmlformats.org/officeDocument/2006/relationships/image" Target="../media/image-692c17a1.png"/><Relationship Id="rId5" Type="http://schemas.openxmlformats.org/officeDocument/2006/relationships/image" Target="../media/image--9ad6b9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10000" cy="6858000"/>
          </a:xfrm>
          <a:prstGeom prst="rect">
            <a:avLst/>
          </a:prstGeom>
          <a:solidFill>
            <a:srgbClr val="22AAEE"/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1973610"/>
            <a:ext cx="3001595" cy="21943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320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Secure</a:t>
            </a:r>
            <a:b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Access</a:t>
            </a:r>
            <a:b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Service Edge</a:t>
            </a:r>
            <a:b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(SASE)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4280148"/>
            <a:ext cx="3180755" cy="57328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CompTIA CySA+ CS0-004 |</a:t>
            </a:r>
            <a:b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Objective 1.1 | Micro Lesson 16</a:t>
            </a:r>
            <a:endParaRPr lang="en-US" dirty="0"/>
          </a:p>
        </p:txBody>
      </p:sp>
      <p:pic>
        <p:nvPicPr>
          <p:cNvPr id="5" name="Image 0" descr="578a9e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91475" y="2373535"/>
            <a:ext cx="19050" cy="438150"/>
          </a:xfrm>
          <a:prstGeom prst="rect">
            <a:avLst/>
          </a:prstGeom>
        </p:spPr>
      </p:pic>
      <p:pic>
        <p:nvPicPr>
          <p:cNvPr id="6" name="Image 1" descr="1bafbf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2792635"/>
            <a:ext cx="114300" cy="114300"/>
          </a:xfrm>
          <a:prstGeom prst="rect">
            <a:avLst/>
          </a:prstGeom>
        </p:spPr>
      </p:pic>
      <p:pic>
        <p:nvPicPr>
          <p:cNvPr id="7" name="Image 2" descr="-4591d4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2604" y="3107912"/>
            <a:ext cx="66675" cy="57150"/>
          </a:xfrm>
          <a:prstGeom prst="rect">
            <a:avLst/>
          </a:prstGeom>
        </p:spPr>
      </p:pic>
      <p:pic>
        <p:nvPicPr>
          <p:cNvPr id="8" name="Image 3" descr="406913e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4692" y="3116199"/>
            <a:ext cx="95250" cy="85725"/>
          </a:xfrm>
          <a:prstGeom prst="rect">
            <a:avLst/>
          </a:prstGeom>
        </p:spPr>
      </p:pic>
      <p:pic>
        <p:nvPicPr>
          <p:cNvPr id="9" name="Image 4" descr="0fc797e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533" y="3852291"/>
            <a:ext cx="257175" cy="76200"/>
          </a:xfrm>
          <a:prstGeom prst="rect">
            <a:avLst/>
          </a:prstGeom>
        </p:spPr>
      </p:pic>
      <p:pic>
        <p:nvPicPr>
          <p:cNvPr id="10" name="Image 5" descr="-3e20315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3664" y="3805809"/>
            <a:ext cx="123825" cy="114300"/>
          </a:xfrm>
          <a:prstGeom prst="rect">
            <a:avLst/>
          </a:prstGeom>
        </p:spPr>
      </p:pic>
      <p:pic>
        <p:nvPicPr>
          <p:cNvPr id="11" name="Image 6" descr="-525c19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7522" y="4440365"/>
            <a:ext cx="352425" cy="704850"/>
          </a:xfrm>
          <a:prstGeom prst="rect">
            <a:avLst/>
          </a:prstGeom>
        </p:spPr>
      </p:pic>
      <p:pic>
        <p:nvPicPr>
          <p:cNvPr id="12" name="Image 7" descr="-1ed597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4659" y="4354544"/>
            <a:ext cx="114300" cy="133350"/>
          </a:xfrm>
          <a:prstGeom prst="rect">
            <a:avLst/>
          </a:prstGeom>
        </p:spPr>
      </p:pic>
      <p:pic>
        <p:nvPicPr>
          <p:cNvPr id="13" name="Image 8" descr="-73902a5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1014" y="4440365"/>
            <a:ext cx="285750" cy="571500"/>
          </a:xfrm>
          <a:prstGeom prst="rect">
            <a:avLst/>
          </a:prstGeom>
        </p:spPr>
      </p:pic>
      <p:pic>
        <p:nvPicPr>
          <p:cNvPr id="14" name="Image 9" descr="1c28cfa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72470" y="4354544"/>
            <a:ext cx="114300" cy="133350"/>
          </a:xfrm>
          <a:prstGeom prst="rect">
            <a:avLst/>
          </a:prstGeom>
        </p:spPr>
      </p:pic>
      <p:pic>
        <p:nvPicPr>
          <p:cNvPr id="15" name="Image 10" descr="6e127622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9338" y="3852291"/>
            <a:ext cx="276225" cy="85725"/>
          </a:xfrm>
          <a:prstGeom prst="rect">
            <a:avLst/>
          </a:prstGeom>
        </p:spPr>
      </p:pic>
      <p:pic>
        <p:nvPicPr>
          <p:cNvPr id="16" name="Image 11" descr="0ef8eae2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35845" y="3805809"/>
            <a:ext cx="123825" cy="114300"/>
          </a:xfrm>
          <a:prstGeom prst="rect">
            <a:avLst/>
          </a:prstGeom>
        </p:spPr>
      </p:pic>
      <p:pic>
        <p:nvPicPr>
          <p:cNvPr id="17" name="Image 12" descr="-2e0f1d1e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47573" y="3066097"/>
            <a:ext cx="85725" cy="76200"/>
          </a:xfrm>
          <a:prstGeom prst="rect">
            <a:avLst/>
          </a:prstGeom>
        </p:spPr>
      </p:pic>
      <p:pic>
        <p:nvPicPr>
          <p:cNvPr id="18" name="Image 13" descr="6df8b5a2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84625" y="3082195"/>
            <a:ext cx="123825" cy="123825"/>
          </a:xfrm>
          <a:prstGeom prst="rect">
            <a:avLst/>
          </a:prstGeom>
        </p:spPr>
      </p:pic>
      <p:pic>
        <p:nvPicPr>
          <p:cNvPr id="19" name="Image 14" descr="260f0022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34250" y="3002161"/>
            <a:ext cx="1333500" cy="1333500"/>
          </a:xfrm>
          <a:prstGeom prst="rect">
            <a:avLst/>
          </a:prstGeom>
        </p:spPr>
      </p:pic>
      <p:sp>
        <p:nvSpPr>
          <p:cNvPr id="20" name="Text 3"/>
          <p:cNvSpPr/>
          <p:nvPr/>
        </p:nvSpPr>
        <p:spPr>
          <a:xfrm>
            <a:off x="7381875" y="3483626"/>
            <a:ext cx="1238250" cy="3684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52"/>
              </a:lnSpc>
            </a:pPr>
            <a:r>
              <a:rPr lang="en-US" sz="1260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</a:t>
            </a:r>
            <a:br>
              <a:rPr lang="en-US" sz="1260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260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Convergence</a:t>
            </a:r>
            <a:endParaRPr lang="en-US" dirty="0"/>
          </a:p>
        </p:txBody>
      </p:sp>
      <p:sp>
        <p:nvSpPr>
          <p:cNvPr id="21" name="Text 4"/>
          <p:cNvSpPr/>
          <p:nvPr/>
        </p:nvSpPr>
        <p:spPr>
          <a:xfrm>
            <a:off x="6872466" y="650087"/>
            <a:ext cx="2257068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Unified Connectivity</a:t>
            </a:r>
            <a:endParaRPr lang="en-US" dirty="0"/>
          </a:p>
        </p:txBody>
      </p:sp>
      <p:sp>
        <p:nvSpPr>
          <p:cNvPr id="22" name="Text 5"/>
          <p:cNvSpPr/>
          <p:nvPr/>
        </p:nvSpPr>
        <p:spPr>
          <a:xfrm>
            <a:off x="6910388" y="992243"/>
            <a:ext cx="2181225" cy="130299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Centralized cloud-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delivered platform for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remote users,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branches, and mobile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devices.</a:t>
            </a:r>
            <a:endParaRPr lang="en-US" dirty="0"/>
          </a:p>
        </p:txBody>
      </p:sp>
      <p:sp>
        <p:nvSpPr>
          <p:cNvPr id="23" name="Text 6"/>
          <p:cNvSpPr/>
          <p:nvPr/>
        </p:nvSpPr>
        <p:spPr>
          <a:xfrm>
            <a:off x="8692544" y="1478513"/>
            <a:ext cx="2057400" cy="52655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Identity-Centric</a:t>
            </a:r>
            <a:b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Security</a:t>
            </a:r>
            <a:endParaRPr lang="en-US" dirty="0"/>
          </a:p>
        </p:txBody>
      </p:sp>
      <p:sp>
        <p:nvSpPr>
          <p:cNvPr id="24" name="Text 7"/>
          <p:cNvSpPr/>
          <p:nvPr/>
        </p:nvSpPr>
        <p:spPr>
          <a:xfrm>
            <a:off x="8655233" y="2083946"/>
            <a:ext cx="2132022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Consistent policy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enforcement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regardless of location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or device.</a:t>
            </a:r>
            <a:endParaRPr lang="en-US" dirty="0"/>
          </a:p>
        </p:txBody>
      </p:sp>
      <p:sp>
        <p:nvSpPr>
          <p:cNvPr id="25" name="Text 8"/>
          <p:cNvSpPr/>
          <p:nvPr/>
        </p:nvSpPr>
        <p:spPr>
          <a:xfrm>
            <a:off x="9079310" y="3730494"/>
            <a:ext cx="21336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ZTNA</a:t>
            </a:r>
            <a:endParaRPr lang="en-US" dirty="0"/>
          </a:p>
        </p:txBody>
      </p:sp>
      <p:sp>
        <p:nvSpPr>
          <p:cNvPr id="26" name="Text 9"/>
          <p:cNvSpPr/>
          <p:nvPr/>
        </p:nvSpPr>
        <p:spPr>
          <a:xfrm>
            <a:off x="9038263" y="4072650"/>
            <a:ext cx="2215694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Secure remote access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to applications.</a:t>
            </a:r>
            <a:endParaRPr lang="en-US" dirty="0"/>
          </a:p>
        </p:txBody>
      </p:sp>
      <p:sp>
        <p:nvSpPr>
          <p:cNvPr id="27" name="Text 10"/>
          <p:cNvSpPr/>
          <p:nvPr/>
        </p:nvSpPr>
        <p:spPr>
          <a:xfrm>
            <a:off x="8007926" y="5223266"/>
            <a:ext cx="18954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SWG</a:t>
            </a:r>
            <a:endParaRPr lang="en-US" dirty="0"/>
          </a:p>
        </p:txBody>
      </p:sp>
      <p:sp>
        <p:nvSpPr>
          <p:cNvPr id="28" name="Text 11"/>
          <p:cNvSpPr/>
          <p:nvPr/>
        </p:nvSpPr>
        <p:spPr>
          <a:xfrm>
            <a:off x="7978637" y="5565422"/>
            <a:ext cx="1954054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Protection against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web-based threats.</a:t>
            </a:r>
            <a:endParaRPr lang="en-US" dirty="0"/>
          </a:p>
        </p:txBody>
      </p:sp>
      <p:sp>
        <p:nvSpPr>
          <p:cNvPr id="29" name="Text 12"/>
          <p:cNvSpPr/>
          <p:nvPr/>
        </p:nvSpPr>
        <p:spPr>
          <a:xfrm>
            <a:off x="6070024" y="5094679"/>
            <a:ext cx="195262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CASB</a:t>
            </a:r>
            <a:endParaRPr lang="en-US" dirty="0"/>
          </a:p>
        </p:txBody>
      </p:sp>
      <p:sp>
        <p:nvSpPr>
          <p:cNvPr id="30" name="Text 13"/>
          <p:cNvSpPr/>
          <p:nvPr/>
        </p:nvSpPr>
        <p:spPr>
          <a:xfrm>
            <a:off x="6040035" y="5436835"/>
            <a:ext cx="2012603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Visibility and control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over SaaS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applications.</a:t>
            </a:r>
            <a:endParaRPr lang="en-US" dirty="0"/>
          </a:p>
        </p:txBody>
      </p:sp>
      <p:sp>
        <p:nvSpPr>
          <p:cNvPr id="31" name="Text 14"/>
          <p:cNvSpPr/>
          <p:nvPr/>
        </p:nvSpPr>
        <p:spPr>
          <a:xfrm>
            <a:off x="4812903" y="3730494"/>
            <a:ext cx="20859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FWaaS</a:t>
            </a:r>
            <a:endParaRPr lang="en-US" dirty="0"/>
          </a:p>
        </p:txBody>
      </p:sp>
      <p:sp>
        <p:nvSpPr>
          <p:cNvPr id="32" name="Text 15"/>
          <p:cNvSpPr/>
          <p:nvPr/>
        </p:nvSpPr>
        <p:spPr>
          <a:xfrm>
            <a:off x="4775875" y="4072650"/>
            <a:ext cx="2160032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Cloud-native network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security.</a:t>
            </a:r>
            <a:endParaRPr lang="en-US" dirty="0"/>
          </a:p>
        </p:txBody>
      </p:sp>
      <p:sp>
        <p:nvSpPr>
          <p:cNvPr id="33" name="Text 16"/>
          <p:cNvSpPr/>
          <p:nvPr/>
        </p:nvSpPr>
        <p:spPr>
          <a:xfrm>
            <a:off x="5304443" y="1607100"/>
            <a:ext cx="1952625" cy="52655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Centralized</a:t>
            </a:r>
            <a:b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Management</a:t>
            </a:r>
            <a:endParaRPr lang="en-US" dirty="0"/>
          </a:p>
        </p:txBody>
      </p:sp>
      <p:sp>
        <p:nvSpPr>
          <p:cNvPr id="34" name="Text 17"/>
          <p:cNvSpPr/>
          <p:nvPr/>
        </p:nvSpPr>
        <p:spPr>
          <a:xfrm>
            <a:off x="5270808" y="2212533"/>
            <a:ext cx="2019895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Single pane of glass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 monitoring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policy orchestration.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Cloud Access Security Broker (CASB)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Control Point for Cloud Visibility &amp; Policy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1095375" y="2081213"/>
            <a:ext cx="714375" cy="714375"/>
          </a:xfrm>
          <a:prstGeom prst="ellipse">
            <a:avLst/>
          </a:prstGeom>
          <a:solidFill>
            <a:srgbClr val="FFD9AD"/>
          </a:solidFill>
          <a:ln>
            <a:miter lim="800000"/>
          </a:ln>
        </p:spPr>
      </p:sp>
      <p:pic>
        <p:nvPicPr>
          <p:cNvPr id="5" name="Image 0" descr="53d78b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6760" y="2325383"/>
            <a:ext cx="361950" cy="228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00250" y="203418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Cloud Visibility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2000250" y="2376339"/>
            <a:ext cx="414337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Comprehensive discovery of all cloud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applications in use across the enterprise.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095375" y="3319463"/>
            <a:ext cx="714375" cy="714375"/>
          </a:xfrm>
          <a:prstGeom prst="ellipse">
            <a:avLst/>
          </a:prstGeom>
          <a:solidFill>
            <a:srgbClr val="FEC088"/>
          </a:solidFill>
          <a:ln>
            <a:miter lim="800000"/>
          </a:ln>
        </p:spPr>
      </p:sp>
      <p:pic>
        <p:nvPicPr>
          <p:cNvPr id="9" name="Image 1" descr="-f9604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248" y="3509218"/>
            <a:ext cx="285750" cy="3429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000250" y="327243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Shadow IT Management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2000250" y="3614589"/>
            <a:ext cx="4363789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Identification and assessment of unauthorized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or unsanctioned cloud services.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1095375" y="4557713"/>
            <a:ext cx="714375" cy="714375"/>
          </a:xfrm>
          <a:prstGeom prst="ellipse">
            <a:avLst/>
          </a:prstGeom>
          <a:solidFill>
            <a:srgbClr val="FD864D"/>
          </a:solidFill>
          <a:ln>
            <a:miter lim="800000"/>
          </a:ln>
        </p:spPr>
      </p:sp>
      <p:pic>
        <p:nvPicPr>
          <p:cNvPr id="13" name="Image 2" descr="-34360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502" y="4755840"/>
            <a:ext cx="323850" cy="3238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000250" y="451068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Activity Monitoring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2000250" y="4852839"/>
            <a:ext cx="414337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Continuous tracking of user behavior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interactions with cloud environments.</a:t>
            </a:r>
            <a:endParaRPr lang="en-US" dirty="0"/>
          </a:p>
        </p:txBody>
      </p:sp>
      <p:sp>
        <p:nvSpPr>
          <p:cNvPr id="16" name="Shape 11"/>
          <p:cNvSpPr/>
          <p:nvPr/>
        </p:nvSpPr>
        <p:spPr>
          <a:xfrm>
            <a:off x="6334125" y="2081213"/>
            <a:ext cx="714375" cy="714375"/>
          </a:xfrm>
          <a:prstGeom prst="ellipse">
            <a:avLst/>
          </a:prstGeom>
          <a:solidFill>
            <a:srgbClr val="FF8000"/>
          </a:solidFill>
          <a:ln>
            <a:miter lim="800000"/>
          </a:ln>
        </p:spPr>
      </p:sp>
      <p:pic>
        <p:nvPicPr>
          <p:cNvPr id="17" name="Image 3" descr="-6368eb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9925" y="2275156"/>
            <a:ext cx="247650" cy="32385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239000" y="203418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Policy Enforcement</a:t>
            </a: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7239000" y="2376339"/>
            <a:ext cx="4257824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Consistent application of data-handling rules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security protocols.</a:t>
            </a:r>
            <a:endParaRPr lang="en-US" dirty="0"/>
          </a:p>
        </p:txBody>
      </p:sp>
      <p:sp>
        <p:nvSpPr>
          <p:cNvPr id="20" name="Shape 14"/>
          <p:cNvSpPr/>
          <p:nvPr/>
        </p:nvSpPr>
        <p:spPr>
          <a:xfrm>
            <a:off x="6334125" y="3319463"/>
            <a:ext cx="714375" cy="714375"/>
          </a:xfrm>
          <a:prstGeom prst="ellipse">
            <a:avLst/>
          </a:prstGeom>
          <a:solidFill>
            <a:srgbClr val="FF797A"/>
          </a:solidFill>
          <a:ln>
            <a:miter lim="800000"/>
          </a:ln>
        </p:spPr>
      </p:sp>
      <p:pic>
        <p:nvPicPr>
          <p:cNvPr id="21" name="Image 4" descr="02ff4b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054" y="3492476"/>
            <a:ext cx="323850" cy="37147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239000" y="327243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Threat Detection</a:t>
            </a:r>
            <a:endParaRPr lang="en-US" dirty="0"/>
          </a:p>
        </p:txBody>
      </p:sp>
      <p:sp>
        <p:nvSpPr>
          <p:cNvPr id="23" name="Text 16"/>
          <p:cNvSpPr/>
          <p:nvPr/>
        </p:nvSpPr>
        <p:spPr>
          <a:xfrm>
            <a:off x="7239000" y="3614589"/>
            <a:ext cx="4355604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Advanced identification of unusual behavior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indicative of compromised accounts or insider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threats.</a:t>
            </a:r>
            <a:endParaRPr lang="en-US" dirty="0"/>
          </a:p>
        </p:txBody>
      </p:sp>
      <p:sp>
        <p:nvSpPr>
          <p:cNvPr id="24" name="Shape 17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5" name="Text 18"/>
          <p:cNvSpPr/>
          <p:nvPr/>
        </p:nvSpPr>
        <p:spPr>
          <a:xfrm>
            <a:off x="2809875" y="6376690"/>
            <a:ext cx="657225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CASBs serve as the critical bridge for secure user-to-cloud interaction.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Firewall as a Service (FWaaS) &amp; Data Protection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Cloud-native network security and data integrity strategies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2100263"/>
            <a:ext cx="3619500" cy="155257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614910"/>
            <a:ext cx="3333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Cloud-delivered FWaaS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2848868"/>
            <a:ext cx="3333750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Scalable, centralized traffic monitoring and security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policy enforcement.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92881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8" name="Image 0" descr="-f96049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3685" y="1932830"/>
            <a:ext cx="285750" cy="3429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286250" y="2100263"/>
            <a:ext cx="3619500" cy="1552575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4572000" y="2614910"/>
            <a:ext cx="3333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Traffic Filtering &amp; Egress Control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0" y="2848868"/>
            <a:ext cx="3342829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Granular control over network traffic and secure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management of outbound data to prevent exfiltration.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573881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13" name="Image 1" descr="-4ceb2d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010" y="1911905"/>
            <a:ext cx="371475" cy="38100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8096250" y="2100263"/>
            <a:ext cx="3619500" cy="1552575"/>
          </a:xfrm>
          <a:prstGeom prst="rect">
            <a:avLst/>
          </a:prstGeom>
          <a:solidFill>
            <a:srgbClr val="FD864D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8382000" y="2614910"/>
            <a:ext cx="3333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IDS/IPS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8382000" y="2848868"/>
            <a:ext cx="3459361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Real-time threat detection and automated prevention of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malicious activities.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954881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C641B"/>
            </a:solidFill>
            <a:prstDash val="solid"/>
            <a:miter lim="800000"/>
          </a:ln>
        </p:spPr>
      </p:sp>
      <p:pic>
        <p:nvPicPr>
          <p:cNvPr id="18" name="Image 2" descr="-f96049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63685" y="1932830"/>
            <a:ext cx="285750" cy="34290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476250" y="4105275"/>
            <a:ext cx="5524500" cy="1552575"/>
          </a:xfrm>
          <a:prstGeom prst="rect">
            <a:avLst/>
          </a:prstGeom>
          <a:solidFill>
            <a:srgbClr val="FF8000"/>
          </a:solidFill>
          <a:ln>
            <a:miter lim="800000"/>
          </a:ln>
        </p:spPr>
      </p:sp>
      <p:sp>
        <p:nvSpPr>
          <p:cNvPr id="20" name="Text 15"/>
          <p:cNvSpPr/>
          <p:nvPr/>
        </p:nvSpPr>
        <p:spPr>
          <a:xfrm>
            <a:off x="762000" y="4619923"/>
            <a:ext cx="5238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Data Loss Prevention (DLP)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762000" y="4853880"/>
            <a:ext cx="5238750" cy="1693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Identifying, blocking, and classifying sensitive data transfers with automated tagging.</a:t>
            </a:r>
            <a:endParaRPr lang="en-US" dirty="0"/>
          </a:p>
        </p:txBody>
      </p:sp>
      <p:sp>
        <p:nvSpPr>
          <p:cNvPr id="22" name="Shape 17"/>
          <p:cNvSpPr/>
          <p:nvPr/>
        </p:nvSpPr>
        <p:spPr>
          <a:xfrm>
            <a:off x="28813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CC6600"/>
            </a:solidFill>
            <a:prstDash val="solid"/>
            <a:miter lim="800000"/>
          </a:ln>
        </p:spPr>
      </p:sp>
      <p:pic>
        <p:nvPicPr>
          <p:cNvPr id="23" name="Image 3" descr="-6ee859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927" y="3933657"/>
            <a:ext cx="257175" cy="342900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6191250" y="4105275"/>
            <a:ext cx="5524500" cy="1552575"/>
          </a:xfrm>
          <a:prstGeom prst="rect">
            <a:avLst/>
          </a:prstGeom>
          <a:solidFill>
            <a:srgbClr val="FF797A"/>
          </a:solidFill>
          <a:ln>
            <a:miter lim="800000"/>
          </a:ln>
        </p:spPr>
      </p:sp>
      <p:sp>
        <p:nvSpPr>
          <p:cNvPr id="25" name="Text 19"/>
          <p:cNvSpPr/>
          <p:nvPr/>
        </p:nvSpPr>
        <p:spPr>
          <a:xfrm>
            <a:off x="6477000" y="4619923"/>
            <a:ext cx="5238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File Inspection &amp; Encryption</a:t>
            </a: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6477000" y="4853880"/>
            <a:ext cx="5238750" cy="1693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Deep packet inspection for threats and protecting data at rest and in transit.</a:t>
            </a:r>
            <a:endParaRPr lang="en-US" dirty="0"/>
          </a:p>
        </p:txBody>
      </p:sp>
      <p:sp>
        <p:nvSpPr>
          <p:cNvPr id="27" name="Shape 21"/>
          <p:cNvSpPr/>
          <p:nvPr/>
        </p:nvSpPr>
        <p:spPr>
          <a:xfrm>
            <a:off x="85963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4647"/>
            </a:solidFill>
            <a:prstDash val="solid"/>
            <a:miter lim="800000"/>
          </a:ln>
        </p:spPr>
      </p:sp>
      <p:pic>
        <p:nvPicPr>
          <p:cNvPr id="28" name="Image 4" descr="6681ee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4441" y="3929470"/>
            <a:ext cx="323850" cy="352425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30" name="Text 23"/>
          <p:cNvSpPr/>
          <p:nvPr/>
        </p:nvSpPr>
        <p:spPr>
          <a:xfrm>
            <a:off x="1081088" y="6376690"/>
            <a:ext cx="1002982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Implementation strategies are tailored to meet specific organizational compliance and operational requirements.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Policy and Identity Context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Policy Decision Flow</a:t>
            </a:r>
            <a:endParaRPr lang="en-US" dirty="0"/>
          </a:p>
        </p:txBody>
      </p:sp>
      <p:pic>
        <p:nvPicPr>
          <p:cNvPr id="4" name="Image 0" descr="472c3e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2663875"/>
            <a:ext cx="3876675" cy="11906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875" y="3174087"/>
            <a:ext cx="3492401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Context Signals (Input)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62000" y="3985349"/>
            <a:ext cx="3492401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Aggregates identity, device posture,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resource classification, actions,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location, and risk scores.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2174825" y="2425750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08ECD"/>
            </a:solidFill>
            <a:prstDash val="solid"/>
            <a:miter lim="800000"/>
          </a:ln>
        </p:spPr>
      </p:sp>
      <p:pic>
        <p:nvPicPr>
          <p:cNvPr id="8" name="Image 1" descr="2a3668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047" y="2555045"/>
            <a:ext cx="247650" cy="219075"/>
          </a:xfrm>
          <a:prstGeom prst="rect">
            <a:avLst/>
          </a:prstGeom>
        </p:spPr>
      </p:pic>
      <p:pic>
        <p:nvPicPr>
          <p:cNvPr id="9" name="Image 2" descr="-6f0fad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9151" y="2663875"/>
            <a:ext cx="3876675" cy="119062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492625" y="3174087"/>
            <a:ext cx="3206651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Policy Engine (Processor)</a:t>
            </a: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4445000" y="3985349"/>
            <a:ext cx="3492401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Evaluates incoming signals against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predefined security and compliance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policies.</a:t>
            </a:r>
            <a:endParaRPr lang="en-US" dirty="0"/>
          </a:p>
        </p:txBody>
      </p:sp>
      <p:sp>
        <p:nvSpPr>
          <p:cNvPr id="12" name="Shape 7"/>
          <p:cNvSpPr/>
          <p:nvPr/>
        </p:nvSpPr>
        <p:spPr>
          <a:xfrm>
            <a:off x="5857726" y="2425750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46086"/>
            </a:solidFill>
            <a:prstDash val="solid"/>
            <a:miter lim="800000"/>
          </a:ln>
        </p:spPr>
      </p:sp>
      <p:pic>
        <p:nvPicPr>
          <p:cNvPr id="13" name="Image 3" descr="0627f8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068" y="2557834"/>
            <a:ext cx="247650" cy="219075"/>
          </a:xfrm>
          <a:prstGeom prst="rect">
            <a:avLst/>
          </a:prstGeom>
        </p:spPr>
      </p:pic>
      <p:pic>
        <p:nvPicPr>
          <p:cNvPr id="14" name="Image 4" descr="-73498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200" y="2663875"/>
            <a:ext cx="3876675" cy="119062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175625" y="3174087"/>
            <a:ext cx="3206651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Enforcement (Outcome)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8128000" y="3985349"/>
            <a:ext cx="3492401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Applies the final decision: Permit,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Restrict, Inspect, or Deny access.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9540776" y="2425750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B354A"/>
            </a:solidFill>
            <a:prstDash val="solid"/>
            <a:miter lim="800000"/>
          </a:ln>
        </p:spPr>
      </p:sp>
      <p:pic>
        <p:nvPicPr>
          <p:cNvPr id="18" name="Image 5" descr="73ebd52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4024" y="2552253"/>
            <a:ext cx="190500" cy="228600"/>
          </a:xfrm>
          <a:prstGeom prst="rect">
            <a:avLst/>
          </a:prstGeom>
        </p:spPr>
      </p:pic>
      <p:sp>
        <p:nvSpPr>
          <p:cNvPr id="19" name="Shape 11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0" name="Text 12"/>
          <p:cNvSpPr/>
          <p:nvPr/>
        </p:nvSpPr>
        <p:spPr>
          <a:xfrm>
            <a:off x="1023938" y="6376690"/>
            <a:ext cx="1014412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policy decision flow transforms raw signals into actionable security outcomes through systematic evaluation.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 Telemetry for the SOC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Essential evidence sources and analyst requirements for effective investigation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988219" y="2473404"/>
            <a:ext cx="1428750" cy="1428750"/>
          </a:xfrm>
          <a:prstGeom prst="ellipse">
            <a:avLst/>
          </a:prstGeom>
          <a:solidFill>
            <a:srgbClr val="FFD9AD"/>
          </a:solidFill>
          <a:ln>
            <a:miter lim="800000"/>
          </a:ln>
        </p:spPr>
      </p:sp>
      <p:pic>
        <p:nvPicPr>
          <p:cNvPr id="5" name="Image 0" descr="-21af9e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2884" y="2844516"/>
            <a:ext cx="723900" cy="6953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78631" y="3998000"/>
            <a:ext cx="244792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Identity &amp; Access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22910" y="4340156"/>
            <a:ext cx="2559368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Authentication events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ZTNA policy decisions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3917156" y="2473404"/>
            <a:ext cx="1428750" cy="1428750"/>
          </a:xfrm>
          <a:prstGeom prst="ellipse">
            <a:avLst/>
          </a:prstGeom>
          <a:solidFill>
            <a:srgbClr val="FEC088"/>
          </a:solidFill>
          <a:ln>
            <a:miter lim="800000"/>
          </a:ln>
        </p:spPr>
      </p:sp>
      <p:pic>
        <p:nvPicPr>
          <p:cNvPr id="9" name="Image 1" descr="-619938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891" y="2861261"/>
            <a:ext cx="571500" cy="6477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526631" y="3998000"/>
            <a:ext cx="22098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Web &amp; Network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3480361" y="4340156"/>
            <a:ext cx="2302341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DNS requests and Web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filtering logs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6846094" y="2473404"/>
            <a:ext cx="1428750" cy="1428750"/>
          </a:xfrm>
          <a:prstGeom prst="ellipse">
            <a:avLst/>
          </a:prstGeom>
          <a:solidFill>
            <a:srgbClr val="FD864D"/>
          </a:solidFill>
          <a:ln>
            <a:miter lim="800000"/>
          </a:ln>
        </p:spPr>
      </p:sp>
      <p:pic>
        <p:nvPicPr>
          <p:cNvPr id="13" name="Image 2" descr="1327e5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489" y="2928234"/>
            <a:ext cx="704850" cy="5143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474619" y="3998000"/>
            <a:ext cx="21717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Cloud &amp; Data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6433676" y="4340156"/>
            <a:ext cx="225358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CASB activity and DLP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violation alerts</a:t>
            </a:r>
            <a:endParaRPr lang="en-US" dirty="0"/>
          </a:p>
        </p:txBody>
      </p:sp>
      <p:sp>
        <p:nvSpPr>
          <p:cNvPr id="16" name="Shape 11"/>
          <p:cNvSpPr/>
          <p:nvPr/>
        </p:nvSpPr>
        <p:spPr>
          <a:xfrm>
            <a:off x="9775031" y="2473404"/>
            <a:ext cx="1428750" cy="1428750"/>
          </a:xfrm>
          <a:prstGeom prst="ellipse">
            <a:avLst/>
          </a:prstGeom>
          <a:solidFill>
            <a:srgbClr val="FF8000"/>
          </a:solidFill>
          <a:ln>
            <a:miter lim="800000"/>
          </a:ln>
        </p:spPr>
      </p:sp>
      <p:pic>
        <p:nvPicPr>
          <p:cNvPr id="17" name="Image 3" descr="77e7ce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9889" y="2903111"/>
            <a:ext cx="514350" cy="5715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284494" y="3998000"/>
            <a:ext cx="240982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Infrastructure</a:t>
            </a: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9228668" y="4340156"/>
            <a:ext cx="2521476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FWaaS logs and SD-WAN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path telemetry</a:t>
            </a:r>
            <a:endParaRPr lang="en-US" dirty="0"/>
          </a:p>
        </p:txBody>
      </p:sp>
      <p:sp>
        <p:nvSpPr>
          <p:cNvPr id="20" name="Shape 14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628650" y="6376690"/>
            <a:ext cx="1093470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Analysts must derive context across Who, Device, Application, Action, and Outcome to effectively investigate and respond.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Common SASE Security Gaps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Critical misconfigurations and operational oversights in SASE architectures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52500" y="1754088"/>
            <a:ext cx="3460700" cy="390033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Broad ZTNA Access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Implementing overly permissive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policies that violate the principle of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least privilege.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Weak MFA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Failure to enforce robust multi-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factor authentication across all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users and applications.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Unmanaged Devices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Lack of visibility and security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controls for personal or non-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corporate managed hardware.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508500" y="1754088"/>
            <a:ext cx="3460700" cy="251147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Incomplete Inspection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Insufficient SSL/TLS inspection,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allowing threats to bypass security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checks via encrypted traffic.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Disabled Logging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Inadequate audit trails, hindering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forensic analysis and threat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detection.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064500" y="1754088"/>
            <a:ext cx="3460700" cy="251147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Poor IDP Integration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Fragmented identity management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causing inconsistent access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control.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Direct Bypass Paths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Configuration errors or legacy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network routes that allow traffic to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circumvent security gateways.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8" name="Text 6"/>
          <p:cNvSpPr/>
          <p:nvPr/>
        </p:nvSpPr>
        <p:spPr>
          <a:xfrm>
            <a:off x="1176338" y="6376690"/>
            <a:ext cx="983932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Note: Centralizing security policy is not a replacement for accurate configuration and consistent enforcement.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Realistic SOC Scenario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Incident Analysis, Defensive Controls, and Response Strategy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3176588"/>
            <a:ext cx="3619500" cy="2128838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3673376"/>
            <a:ext cx="3333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Incident Overview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4033242"/>
            <a:ext cx="3531691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Detection of unauthorized access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from a non-compliant device,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including sensitive data exfiltration to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unsanctioned cloud storage.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928813" y="281940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8" name="Image 0" descr="-7ab010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9464" y="3009156"/>
            <a:ext cx="295275" cy="33337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286250" y="3176588"/>
            <a:ext cx="3619500" cy="2128838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4572000" y="3673376"/>
            <a:ext cx="3333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Defensive Controls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0" y="4033242"/>
            <a:ext cx="3464868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Implementation of geo-risk analysis,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adaptive authentication, device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compliance checks, and CASB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policies to mitigate risk.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5738813" y="281940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13" name="Image 1" descr="-f9604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685" y="3009155"/>
            <a:ext cx="285750" cy="34290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8096250" y="3176588"/>
            <a:ext cx="3619500" cy="2128838"/>
          </a:xfrm>
          <a:prstGeom prst="rect">
            <a:avLst/>
          </a:prstGeom>
          <a:solidFill>
            <a:srgbClr val="FD864D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8382000" y="3673376"/>
            <a:ext cx="3333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Incident Response Actions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8382000" y="4033242"/>
            <a:ext cx="3333750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Immediate session termination,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device isolation, and forensic log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preservation for thorough post-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incident analysis.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9548813" y="281940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C641B"/>
            </a:solidFill>
            <a:prstDash val="solid"/>
            <a:miter lim="800000"/>
          </a:ln>
        </p:spPr>
      </p:sp>
      <p:pic>
        <p:nvPicPr>
          <p:cNvPr id="18" name="Image 2" descr="-44db59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081" y="3030084"/>
            <a:ext cx="409575" cy="2952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Analyst Validation Checklist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Standardized protocol for ZTNA session investigation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2100263"/>
            <a:ext cx="2667000" cy="155257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609701"/>
            <a:ext cx="2381250" cy="2138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5"/>
              </a:lnSpc>
            </a:pPr>
            <a:r>
              <a:rPr lang="en-US" sz="1463" spc="-8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Identify User/Device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2879527"/>
            <a:ext cx="2381250" cy="39082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39"/>
              </a:lnSpc>
              <a:spcBef>
                <a:spcPts val="432"/>
              </a:spcBef>
            </a:pP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Verify the legitimacy of the user</a:t>
            </a:r>
            <a:b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endpoint health status.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4525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8" name="Image 0" descr="-66032b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9895" y="1928646"/>
            <a:ext cx="361950" cy="35242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3333750" y="2100263"/>
            <a:ext cx="2667000" cy="1552575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3619500" y="2609701"/>
            <a:ext cx="2381250" cy="2138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5"/>
              </a:lnSpc>
            </a:pPr>
            <a:r>
              <a:rPr lang="en-US" sz="1463" spc="-8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Review Auth Strength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3619500" y="2879527"/>
            <a:ext cx="2381250" cy="39082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39"/>
              </a:lnSpc>
              <a:spcBef>
                <a:spcPts val="432"/>
              </a:spcBef>
            </a:pP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 MFA compliance with</a:t>
            </a:r>
            <a:b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organizational standards.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3100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13" name="Image 1" descr="-f9604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935" y="1932830"/>
            <a:ext cx="285750" cy="34290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6191250" y="2100263"/>
            <a:ext cx="2667000" cy="1552575"/>
          </a:xfrm>
          <a:prstGeom prst="rect">
            <a:avLst/>
          </a:prstGeom>
          <a:solidFill>
            <a:srgbClr val="FD864D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6477000" y="2609701"/>
            <a:ext cx="2381250" cy="2138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5"/>
              </a:lnSpc>
            </a:pPr>
            <a:r>
              <a:rPr lang="en-US" sz="1463" spc="-8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Verify ZTNA Decision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6477000" y="2879527"/>
            <a:ext cx="2476500" cy="39082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39"/>
              </a:lnSpc>
              <a:spcBef>
                <a:spcPts val="432"/>
              </a:spcBef>
            </a:pP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Confirm the specific policy</a:t>
            </a:r>
            <a:b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decision triggered for the session.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71675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C641B"/>
            </a:solidFill>
            <a:prstDash val="solid"/>
            <a:miter lim="800000"/>
          </a:ln>
        </p:spPr>
      </p:sp>
      <p:pic>
        <p:nvPicPr>
          <p:cNvPr id="18" name="Image 2" descr="-708ef2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133" y="1970504"/>
            <a:ext cx="352425" cy="257175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9048750" y="2100263"/>
            <a:ext cx="2667000" cy="1552575"/>
          </a:xfrm>
          <a:prstGeom prst="rect">
            <a:avLst/>
          </a:prstGeom>
          <a:solidFill>
            <a:srgbClr val="FF8000"/>
          </a:solidFill>
          <a:ln>
            <a:miter lim="800000"/>
          </a:ln>
        </p:spPr>
      </p:sp>
      <p:sp>
        <p:nvSpPr>
          <p:cNvPr id="20" name="Text 15"/>
          <p:cNvSpPr/>
          <p:nvPr/>
        </p:nvSpPr>
        <p:spPr>
          <a:xfrm>
            <a:off x="9334500" y="2609701"/>
            <a:ext cx="2381250" cy="2138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5"/>
              </a:lnSpc>
            </a:pPr>
            <a:r>
              <a:rPr lang="en-US" sz="1463" spc="-8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Examine Logs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9334500" y="2879527"/>
            <a:ext cx="2381250" cy="39082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39"/>
              </a:lnSpc>
              <a:spcBef>
                <a:spcPts val="432"/>
              </a:spcBef>
            </a:pP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Audit web/cloud traffic patterns</a:t>
            </a:r>
            <a:b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 suspicious activity.</a:t>
            </a:r>
            <a:endParaRPr lang="en-US" dirty="0"/>
          </a:p>
        </p:txBody>
      </p:sp>
      <p:sp>
        <p:nvSpPr>
          <p:cNvPr id="22" name="Shape 17"/>
          <p:cNvSpPr/>
          <p:nvPr/>
        </p:nvSpPr>
        <p:spPr>
          <a:xfrm>
            <a:off x="100250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CC6600"/>
            </a:solidFill>
            <a:prstDash val="solid"/>
            <a:miter lim="800000"/>
          </a:ln>
        </p:spPr>
      </p:sp>
      <p:pic>
        <p:nvPicPr>
          <p:cNvPr id="23" name="Image 3" descr="-44db59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1332" y="1953759"/>
            <a:ext cx="409575" cy="295275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476250" y="4105275"/>
            <a:ext cx="3619500" cy="1552575"/>
          </a:xfrm>
          <a:prstGeom prst="rect">
            <a:avLst/>
          </a:prstGeom>
          <a:solidFill>
            <a:srgbClr val="FF797A"/>
          </a:solidFill>
          <a:ln>
            <a:miter lim="800000"/>
          </a:ln>
        </p:spPr>
      </p:sp>
      <p:sp>
        <p:nvSpPr>
          <p:cNvPr id="25" name="Text 19"/>
          <p:cNvSpPr/>
          <p:nvPr/>
        </p:nvSpPr>
        <p:spPr>
          <a:xfrm>
            <a:off x="762000" y="4614714"/>
            <a:ext cx="3333750" cy="2138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5"/>
              </a:lnSpc>
            </a:pPr>
            <a:r>
              <a:rPr lang="en-US" sz="1463" spc="-8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Check DLP Alerts</a:t>
            </a: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762000" y="4884539"/>
            <a:ext cx="3333750" cy="39082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39"/>
              </a:lnSpc>
              <a:spcBef>
                <a:spcPts val="432"/>
              </a:spcBef>
            </a:pP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Analyze data loss prevention logs for</a:t>
            </a:r>
            <a:b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unauthorized egress.</a:t>
            </a:r>
            <a:endParaRPr lang="en-US" dirty="0"/>
          </a:p>
        </p:txBody>
      </p:sp>
      <p:sp>
        <p:nvSpPr>
          <p:cNvPr id="27" name="Shape 21"/>
          <p:cNvSpPr/>
          <p:nvPr/>
        </p:nvSpPr>
        <p:spPr>
          <a:xfrm>
            <a:off x="19288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4647"/>
            </a:solidFill>
            <a:prstDash val="solid"/>
            <a:miter lim="800000"/>
          </a:ln>
        </p:spPr>
      </p:sp>
      <p:pic>
        <p:nvPicPr>
          <p:cNvPr id="28" name="Image 4" descr="-1a93e45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5999" y="3942029"/>
            <a:ext cx="371475" cy="333375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4286250" y="4105275"/>
            <a:ext cx="3619500" cy="155257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30" name="Text 23"/>
          <p:cNvSpPr/>
          <p:nvPr/>
        </p:nvSpPr>
        <p:spPr>
          <a:xfrm>
            <a:off x="4572000" y="4614714"/>
            <a:ext cx="3333750" cy="2138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5"/>
              </a:lnSpc>
            </a:pPr>
            <a:r>
              <a:rPr lang="en-US" sz="1463" spc="-8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Monitor Duration</a:t>
            </a:r>
            <a:endParaRPr lang="en-US" dirty="0"/>
          </a:p>
        </p:txBody>
      </p:sp>
      <p:sp>
        <p:nvSpPr>
          <p:cNvPr id="31" name="Text 24"/>
          <p:cNvSpPr/>
          <p:nvPr/>
        </p:nvSpPr>
        <p:spPr>
          <a:xfrm>
            <a:off x="4572000" y="4884539"/>
            <a:ext cx="3514279" cy="39082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39"/>
              </a:lnSpc>
              <a:spcBef>
                <a:spcPts val="432"/>
              </a:spcBef>
            </a:pP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Evaluate session timeline for unusual persistence</a:t>
            </a:r>
            <a:b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anomalies.</a:t>
            </a:r>
            <a:endParaRPr lang="en-US" dirty="0"/>
          </a:p>
        </p:txBody>
      </p:sp>
      <p:sp>
        <p:nvSpPr>
          <p:cNvPr id="32" name="Shape 25"/>
          <p:cNvSpPr/>
          <p:nvPr/>
        </p:nvSpPr>
        <p:spPr>
          <a:xfrm>
            <a:off x="57388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33" name="Image 5" descr="-4d648ed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682" y="3958772"/>
            <a:ext cx="295275" cy="295275"/>
          </a:xfrm>
          <a:prstGeom prst="rect">
            <a:avLst/>
          </a:prstGeom>
        </p:spPr>
      </p:pic>
      <p:sp>
        <p:nvSpPr>
          <p:cNvPr id="34" name="Shape 26"/>
          <p:cNvSpPr/>
          <p:nvPr/>
        </p:nvSpPr>
        <p:spPr>
          <a:xfrm>
            <a:off x="8096250" y="4105275"/>
            <a:ext cx="3619500" cy="1552575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35" name="Text 27"/>
          <p:cNvSpPr/>
          <p:nvPr/>
        </p:nvSpPr>
        <p:spPr>
          <a:xfrm>
            <a:off x="8382000" y="4614714"/>
            <a:ext cx="3333750" cy="2138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5"/>
              </a:lnSpc>
            </a:pPr>
            <a:r>
              <a:rPr lang="en-US" sz="1463" spc="-8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Confirm Policy Adherence</a:t>
            </a:r>
            <a:endParaRPr lang="en-US" dirty="0"/>
          </a:p>
        </p:txBody>
      </p:sp>
      <p:sp>
        <p:nvSpPr>
          <p:cNvPr id="36" name="Text 28"/>
          <p:cNvSpPr/>
          <p:nvPr/>
        </p:nvSpPr>
        <p:spPr>
          <a:xfrm>
            <a:off x="8382000" y="4884539"/>
            <a:ext cx="3333750" cy="39082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39"/>
              </a:lnSpc>
              <a:spcBef>
                <a:spcPts val="432"/>
              </a:spcBef>
            </a:pP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Validate that no manual overrides bypassed</a:t>
            </a:r>
            <a:b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125" spc="-22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security controls.</a:t>
            </a:r>
            <a:endParaRPr lang="en-US" dirty="0"/>
          </a:p>
        </p:txBody>
      </p:sp>
      <p:sp>
        <p:nvSpPr>
          <p:cNvPr id="37" name="Shape 29"/>
          <p:cNvSpPr/>
          <p:nvPr/>
        </p:nvSpPr>
        <p:spPr>
          <a:xfrm>
            <a:off x="95488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38" name="Image 6" descr="-6ee8591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0428" y="3933657"/>
            <a:ext cx="257175" cy="342900"/>
          </a:xfrm>
          <a:prstGeom prst="rect">
            <a:avLst/>
          </a:prstGeom>
        </p:spPr>
      </p:pic>
      <p:sp>
        <p:nvSpPr>
          <p:cNvPr id="39" name="Shape 30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40" name="Text 31"/>
          <p:cNvSpPr/>
          <p:nvPr/>
        </p:nvSpPr>
        <p:spPr>
          <a:xfrm>
            <a:off x="1857375" y="6376690"/>
            <a:ext cx="847725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Correlation: Synthesize all log sources to build a comprehensive narrative of session behavior.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Exam Decision Rules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Memory aid for evaluating and applying the SASE framework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2100263"/>
            <a:ext cx="2667000" cy="191452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597051"/>
            <a:ext cx="23812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Connect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2956917"/>
            <a:ext cx="2381250" cy="2605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SD-WAN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4525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8" name="Image 0" descr="-5401e8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7430" y="1937018"/>
            <a:ext cx="285750" cy="32385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3333750" y="2100263"/>
            <a:ext cx="2667000" cy="1914525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3619500" y="2597051"/>
            <a:ext cx="23812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Access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3619500" y="2956917"/>
            <a:ext cx="2381250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ZTNA (Zero Trust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Network Access)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3100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13" name="Image 1" descr="-6ee859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677" y="1928644"/>
            <a:ext cx="257175" cy="34290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6191250" y="2100263"/>
            <a:ext cx="2667000" cy="1914525"/>
          </a:xfrm>
          <a:prstGeom prst="rect">
            <a:avLst/>
          </a:prstGeom>
          <a:solidFill>
            <a:srgbClr val="FD864D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6477000" y="2597051"/>
            <a:ext cx="23812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Inspect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6477000" y="2956917"/>
            <a:ext cx="2381250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SWG (Secure Web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Gateway)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71675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C641B"/>
            </a:solidFill>
            <a:prstDash val="solid"/>
            <a:miter lim="800000"/>
          </a:ln>
        </p:spPr>
      </p:sp>
      <p:pic>
        <p:nvPicPr>
          <p:cNvPr id="18" name="Image 2" descr="-44db59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831" y="1953759"/>
            <a:ext cx="409575" cy="295275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9048750" y="2100263"/>
            <a:ext cx="2667000" cy="1914525"/>
          </a:xfrm>
          <a:prstGeom prst="rect">
            <a:avLst/>
          </a:prstGeom>
          <a:solidFill>
            <a:srgbClr val="FF8000"/>
          </a:solidFill>
          <a:ln>
            <a:miter lim="800000"/>
          </a:ln>
        </p:spPr>
      </p:sp>
      <p:sp>
        <p:nvSpPr>
          <p:cNvPr id="20" name="Text 15"/>
          <p:cNvSpPr/>
          <p:nvPr/>
        </p:nvSpPr>
        <p:spPr>
          <a:xfrm>
            <a:off x="9334500" y="2597051"/>
            <a:ext cx="23812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Control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9334500" y="2956917"/>
            <a:ext cx="2381250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CASB (Cloud Access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Security Broker)</a:t>
            </a:r>
            <a:endParaRPr lang="en-US" dirty="0"/>
          </a:p>
        </p:txBody>
      </p:sp>
      <p:sp>
        <p:nvSpPr>
          <p:cNvPr id="22" name="Shape 17"/>
          <p:cNvSpPr/>
          <p:nvPr/>
        </p:nvSpPr>
        <p:spPr>
          <a:xfrm>
            <a:off x="100250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CC6600"/>
            </a:solidFill>
            <a:prstDash val="solid"/>
            <a:miter lim="800000"/>
          </a:ln>
        </p:spPr>
      </p:sp>
      <p:pic>
        <p:nvPicPr>
          <p:cNvPr id="23" name="Image 3" descr="-708ef2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633" y="1970504"/>
            <a:ext cx="352425" cy="257175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476250" y="4467225"/>
            <a:ext cx="3619500" cy="1914525"/>
          </a:xfrm>
          <a:prstGeom prst="rect">
            <a:avLst/>
          </a:prstGeom>
          <a:solidFill>
            <a:srgbClr val="FF797A"/>
          </a:solidFill>
          <a:ln>
            <a:miter lim="800000"/>
          </a:ln>
        </p:spPr>
      </p:sp>
      <p:sp>
        <p:nvSpPr>
          <p:cNvPr id="25" name="Text 19"/>
          <p:cNvSpPr/>
          <p:nvPr/>
        </p:nvSpPr>
        <p:spPr>
          <a:xfrm>
            <a:off x="762000" y="4964013"/>
            <a:ext cx="3333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Filter</a:t>
            </a: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762000" y="5323880"/>
            <a:ext cx="3333750" cy="2605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FWaaS (Firewall as a Service)</a:t>
            </a:r>
            <a:endParaRPr lang="en-US" dirty="0"/>
          </a:p>
        </p:txBody>
      </p:sp>
      <p:sp>
        <p:nvSpPr>
          <p:cNvPr id="27" name="Shape 21"/>
          <p:cNvSpPr/>
          <p:nvPr/>
        </p:nvSpPr>
        <p:spPr>
          <a:xfrm>
            <a:off x="1928813" y="411003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4647"/>
            </a:solidFill>
            <a:prstDash val="solid"/>
            <a:miter lim="800000"/>
          </a:ln>
        </p:spPr>
      </p:sp>
      <p:pic>
        <p:nvPicPr>
          <p:cNvPr id="28" name="Image 4" descr="-f96049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685" y="4299793"/>
            <a:ext cx="285750" cy="342900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4286250" y="4467225"/>
            <a:ext cx="3619500" cy="191452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30" name="Text 23"/>
          <p:cNvSpPr/>
          <p:nvPr/>
        </p:nvSpPr>
        <p:spPr>
          <a:xfrm>
            <a:off x="4572000" y="4964013"/>
            <a:ext cx="3333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Protect</a:t>
            </a:r>
            <a:endParaRPr lang="en-US" dirty="0"/>
          </a:p>
        </p:txBody>
      </p:sp>
      <p:sp>
        <p:nvSpPr>
          <p:cNvPr id="31" name="Text 24"/>
          <p:cNvSpPr/>
          <p:nvPr/>
        </p:nvSpPr>
        <p:spPr>
          <a:xfrm>
            <a:off x="4572000" y="5323880"/>
            <a:ext cx="3333750" cy="2605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DLP (Data Loss Prevention)</a:t>
            </a:r>
            <a:endParaRPr lang="en-US" dirty="0"/>
          </a:p>
        </p:txBody>
      </p:sp>
      <p:sp>
        <p:nvSpPr>
          <p:cNvPr id="32" name="Shape 25"/>
          <p:cNvSpPr/>
          <p:nvPr/>
        </p:nvSpPr>
        <p:spPr>
          <a:xfrm>
            <a:off x="5738813" y="411003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33" name="Image 5" descr="0085fa2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1126" y="4333279"/>
            <a:ext cx="304800" cy="276225"/>
          </a:xfrm>
          <a:prstGeom prst="rect">
            <a:avLst/>
          </a:prstGeom>
        </p:spPr>
      </p:pic>
      <p:sp>
        <p:nvSpPr>
          <p:cNvPr id="34" name="Shape 26"/>
          <p:cNvSpPr/>
          <p:nvPr/>
        </p:nvSpPr>
        <p:spPr>
          <a:xfrm>
            <a:off x="8096250" y="4467225"/>
            <a:ext cx="3619500" cy="1914525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35" name="Text 27"/>
          <p:cNvSpPr/>
          <p:nvPr/>
        </p:nvSpPr>
        <p:spPr>
          <a:xfrm>
            <a:off x="8382000" y="4964013"/>
            <a:ext cx="3333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Decide</a:t>
            </a:r>
            <a:endParaRPr lang="en-US" dirty="0"/>
          </a:p>
        </p:txBody>
      </p:sp>
      <p:sp>
        <p:nvSpPr>
          <p:cNvPr id="36" name="Text 28"/>
          <p:cNvSpPr/>
          <p:nvPr/>
        </p:nvSpPr>
        <p:spPr>
          <a:xfrm>
            <a:off x="8382000" y="5323880"/>
            <a:ext cx="3333750" cy="2605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Identity/Context</a:t>
            </a:r>
            <a:endParaRPr lang="en-US" dirty="0"/>
          </a:p>
        </p:txBody>
      </p:sp>
      <p:sp>
        <p:nvSpPr>
          <p:cNvPr id="37" name="Shape 29"/>
          <p:cNvSpPr/>
          <p:nvPr/>
        </p:nvSpPr>
        <p:spPr>
          <a:xfrm>
            <a:off x="9548813" y="411003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38" name="Image 6" descr="505b5b6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1825" y="4354209"/>
            <a:ext cx="381000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Knowledge Check: SASE &amp; Security Components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Key concepts in modern network and cloud security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52500" y="2377976"/>
            <a:ext cx="5262711" cy="33791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VPN vs. ZTNA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VPNs grant broad network-level access, whereas ZTNA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provides granular, identity-based access to specific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applications.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CASB Purpose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Ensures security, visibility, and compliance between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cloud service users and cloud applications.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SWG Function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Acts as an inspection point to filter malicious traffic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enforce web-usage policies.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286500" y="2377976"/>
            <a:ext cx="5239792" cy="1990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Managing Noncompliant Sessions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Utilize Conditional Access tools to block access, require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MFA, or enforce read-only restrictions.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SD-WAN Role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Optimizes traffic paths and enables direct, secure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internet access from branches to cloud resources.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613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a cloud computing symbol">    </p:cNvPr>
          <p:cNvPicPr>
            <a:picLocks noChangeAspect="1"/>
          </p:cNvPicPr>
          <p:nvPr/>
        </p:nvPicPr>
        <p:blipFill>
          <a:blip r:embed="rId1"/>
          <a:srcRect l="311" r="311" t="0" b="0"/>
          <a:stretch/>
        </p:blipFill>
        <p:spPr>
          <a:xfrm>
            <a:off x="6096000" y="0"/>
            <a:ext cx="6096000" cy="61341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6250" y="1522958"/>
            <a:ext cx="5172075" cy="2193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728"/>
              </a:lnSpc>
            </a:pPr>
            <a:r>
              <a:rPr lang="en-US" sz="1500" spc="-90" kern="0" dirty="0">
                <a:solidFill>
                  <a:srgbClr val="22AAEE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Summary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76250" y="1982093"/>
            <a:ext cx="5172075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320"/>
              </a:lnSpc>
              <a:spcBef>
                <a:spcPts val="1851"/>
              </a:spcBef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Final Summary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76250" y="2703612"/>
            <a:ext cx="5322868" cy="191482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901"/>
              </a:lnSpc>
              <a:spcBef>
                <a:spcPts val="1335"/>
              </a:spcBef>
              <a:buClr>
                <a:srgbClr val="22aaee"/>
              </a:buClr>
              <a:buSzPct val="120000"/>
              <a:buChar char="•"/>
            </a:pPr>
            <a:r>
              <a:rPr lang="en-US" sz="1650" spc="-9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Architectural Model:</a:t>
            </a:r>
            <a:pPr fontAlgn="ctr" algn="l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SASE is a comprehensive cloud-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delivered framework, not a standalone product.</a:t>
            </a:r>
            <a:endParaRPr lang="en-US" dirty="0"/>
          </a:p>
          <a:p>
            <a:pPr fontAlgn="ctr" algn="l" marL="241300" indent="-241300">
              <a:lnSpc>
                <a:spcPts val="1901"/>
              </a:lnSpc>
              <a:spcBef>
                <a:spcPts val="1800"/>
              </a:spcBef>
              <a:buClr>
                <a:srgbClr val="22aaee"/>
              </a:buClr>
              <a:buSzPct val="120000"/>
              <a:buChar char="•"/>
            </a:pPr>
            <a:r>
              <a:rPr lang="en-US" sz="1650" spc="-9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Core Principle:</a:t>
            </a:r>
            <a:pPr fontAlgn="ctr" algn="l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Focuses on secure connectivity by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validating the right identity, from the right device, to the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right resource.</a:t>
            </a:r>
            <a:endParaRPr lang="en-US" dirty="0"/>
          </a:p>
          <a:p>
            <a:pPr fontAlgn="ctr" algn="l" marL="241300" indent="-241300">
              <a:lnSpc>
                <a:spcPts val="1901"/>
              </a:lnSpc>
              <a:spcBef>
                <a:spcPts val="1800"/>
              </a:spcBef>
              <a:buClr>
                <a:srgbClr val="22aaee"/>
              </a:buClr>
              <a:buSzPct val="120000"/>
              <a:buChar char="•"/>
            </a:pPr>
            <a:r>
              <a:rPr lang="en-US" sz="1650" spc="-9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Next Lesson:</a:t>
            </a:r>
            <a:pPr fontAlgn="ctr" algn="l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Hybrid-Cloud Security Architecture.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481263" y="6376690"/>
            <a:ext cx="722947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 enables secure, identity-centric connectivity in a cloud-delivered model.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Why This Matters: Perimeter Evolution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Adapting security and performance for a decentralized workforce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5524500" cy="3667125"/>
          </a:xfrm>
          <a:prstGeom prst="rect">
            <a:avLst/>
          </a:prstGeom>
          <a:solidFill>
            <a:srgbClr val="22AAEE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1977926"/>
            <a:ext cx="5238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Traditional Model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2385417"/>
            <a:ext cx="5238750" cy="157088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052"/>
              </a:lnSpc>
              <a:spcBef>
                <a:spcPts val="944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Perimeter-based security</a:t>
            </a:r>
            <a:endParaRPr lang="en-US" dirty="0"/>
          </a:p>
          <a:p>
            <a:pPr fontAlgn="ctr" algn="l" marL="241300" indent="-241300">
              <a:lnSpc>
                <a:spcPts val="2052"/>
              </a:lnSpc>
              <a:spcBef>
                <a:spcPts val="517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Backhauling traffic to data centers</a:t>
            </a:r>
            <a:endParaRPr lang="en-US" dirty="0"/>
          </a:p>
          <a:p>
            <a:pPr fontAlgn="ctr" algn="l" marL="241300" indent="-241300">
              <a:lnSpc>
                <a:spcPts val="2052"/>
              </a:lnSpc>
              <a:spcBef>
                <a:spcPts val="517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High latency</a:t>
            </a:r>
            <a:endParaRPr lang="en-US" dirty="0"/>
          </a:p>
          <a:p>
            <a:pPr fontAlgn="ctr" algn="l" marL="241300" indent="-241300">
              <a:lnSpc>
                <a:spcPts val="2052"/>
              </a:lnSpc>
              <a:spcBef>
                <a:spcPts val="517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Centralized bottlenecks</a:t>
            </a:r>
            <a:endParaRPr lang="en-US" dirty="0"/>
          </a:p>
          <a:p>
            <a:pPr fontAlgn="ctr" algn="l" marL="241300" indent="-241300">
              <a:lnSpc>
                <a:spcPts val="2052"/>
              </a:lnSpc>
              <a:spcBef>
                <a:spcPts val="517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Inconsistent protection for remote users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6191250" y="1743075"/>
            <a:ext cx="5524500" cy="366712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8" name="Text 6"/>
          <p:cNvSpPr/>
          <p:nvPr/>
        </p:nvSpPr>
        <p:spPr>
          <a:xfrm>
            <a:off x="6477000" y="1977926"/>
            <a:ext cx="5238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 Model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477000" y="2385417"/>
            <a:ext cx="5238750" cy="157088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052"/>
              </a:lnSpc>
              <a:spcBef>
                <a:spcPts val="944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Cloud-native security</a:t>
            </a:r>
            <a:endParaRPr lang="en-US" dirty="0"/>
          </a:p>
          <a:p>
            <a:pPr fontAlgn="ctr" algn="l" marL="241300" indent="-241300">
              <a:lnSpc>
                <a:spcPts val="2052"/>
              </a:lnSpc>
              <a:spcBef>
                <a:spcPts val="517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Direct-to-app connection</a:t>
            </a:r>
            <a:endParaRPr lang="en-US" dirty="0"/>
          </a:p>
          <a:p>
            <a:pPr fontAlgn="ctr" algn="l" marL="241300" indent="-241300">
              <a:lnSpc>
                <a:spcPts val="2052"/>
              </a:lnSpc>
              <a:spcBef>
                <a:spcPts val="517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Optimized performance</a:t>
            </a:r>
            <a:endParaRPr lang="en-US" dirty="0"/>
          </a:p>
          <a:p>
            <a:pPr fontAlgn="ctr" algn="l" marL="241300" indent="-241300">
              <a:lnSpc>
                <a:spcPts val="2052"/>
              </a:lnSpc>
              <a:spcBef>
                <a:spcPts val="517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Scalable cloud architecture</a:t>
            </a:r>
            <a:endParaRPr lang="en-US" dirty="0"/>
          </a:p>
          <a:p>
            <a:pPr fontAlgn="ctr" algn="l" marL="241300" indent="-241300">
              <a:lnSpc>
                <a:spcPts val="2052"/>
              </a:lnSpc>
              <a:spcBef>
                <a:spcPts val="517"/>
              </a:spcBef>
              <a:buClr>
                <a:srgbClr val="ffffff"/>
              </a:buClr>
              <a:buSzPct val="120000"/>
              <a:buChar char="•"/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Consistent security across all locations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0" y="5886450"/>
            <a:ext cx="12192000" cy="97155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11" name="Text 9"/>
          <p:cNvSpPr/>
          <p:nvPr/>
        </p:nvSpPr>
        <p:spPr>
          <a:xfrm>
            <a:off x="2562225" y="6129040"/>
            <a:ext cx="7067550" cy="4827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Transitioning to SASE removes the physical data center bottleneck, ensuring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secure and high-performance access for a distributed workforce.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10000" cy="6134100"/>
          </a:xfrm>
          <a:prstGeom prst="rect">
            <a:avLst/>
          </a:prstGeom>
          <a:solidFill>
            <a:srgbClr val="22AAEE"/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2016472"/>
            <a:ext cx="1780624" cy="10971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320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What is</a:t>
            </a:r>
            <a:b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SASE?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3225850"/>
            <a:ext cx="3326904" cy="8599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Secure Access Service Edge:</a:t>
            </a:r>
            <a:b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Unifying networking and cloud-</a:t>
            </a:r>
            <a:b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delivered security</a:t>
            </a:r>
            <a:endParaRPr lang="en-US" dirty="0"/>
          </a:p>
        </p:txBody>
      </p:sp>
      <p:pic>
        <p:nvPicPr>
          <p:cNvPr id="5" name="Image 0" descr="788988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251" y="2061686"/>
            <a:ext cx="238125" cy="400050"/>
          </a:xfrm>
          <a:prstGeom prst="rect">
            <a:avLst/>
          </a:prstGeom>
        </p:spPr>
      </p:pic>
      <p:pic>
        <p:nvPicPr>
          <p:cNvPr id="6" name="Image 1" descr="77874b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845" y="2411635"/>
            <a:ext cx="114300" cy="133350"/>
          </a:xfrm>
          <a:prstGeom prst="rect">
            <a:avLst/>
          </a:prstGeom>
        </p:spPr>
      </p:pic>
      <p:pic>
        <p:nvPicPr>
          <p:cNvPr id="7" name="Image 2" descr="71baa6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863" y="1804511"/>
            <a:ext cx="390525" cy="657225"/>
          </a:xfrm>
          <a:prstGeom prst="rect">
            <a:avLst/>
          </a:prstGeom>
        </p:spPr>
      </p:pic>
      <p:pic>
        <p:nvPicPr>
          <p:cNvPr id="8" name="Image 3" descr="-71ad86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38" y="2411635"/>
            <a:ext cx="114300" cy="133350"/>
          </a:xfrm>
          <a:prstGeom prst="rect">
            <a:avLst/>
          </a:prstGeom>
        </p:spPr>
      </p:pic>
      <p:pic>
        <p:nvPicPr>
          <p:cNvPr id="9" name="Image 4" descr="-5377d5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250" y="3186113"/>
            <a:ext cx="314325" cy="19050"/>
          </a:xfrm>
          <a:prstGeom prst="rect">
            <a:avLst/>
          </a:prstGeom>
        </p:spPr>
      </p:pic>
      <p:pic>
        <p:nvPicPr>
          <p:cNvPr id="10" name="Image 5" descr="-22fe32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3138488"/>
            <a:ext cx="114300" cy="114300"/>
          </a:xfrm>
          <a:prstGeom prst="rect">
            <a:avLst/>
          </a:prstGeom>
        </p:spPr>
      </p:pic>
      <p:pic>
        <p:nvPicPr>
          <p:cNvPr id="11" name="Image 6" descr="-208931d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4863" y="3936778"/>
            <a:ext cx="390525" cy="657225"/>
          </a:xfrm>
          <a:prstGeom prst="rect">
            <a:avLst/>
          </a:prstGeom>
        </p:spPr>
      </p:pic>
      <p:pic>
        <p:nvPicPr>
          <p:cNvPr id="12" name="Image 7" descr="732a32a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7238" y="3854291"/>
            <a:ext cx="114300" cy="133350"/>
          </a:xfrm>
          <a:prstGeom prst="rect">
            <a:avLst/>
          </a:prstGeom>
        </p:spPr>
      </p:pic>
      <p:pic>
        <p:nvPicPr>
          <p:cNvPr id="13" name="Image 8" descr="0597ce6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6795" y="3936778"/>
            <a:ext cx="466725" cy="790575"/>
          </a:xfrm>
          <a:prstGeom prst="rect">
            <a:avLst/>
          </a:prstGeom>
        </p:spPr>
      </p:pic>
      <p:pic>
        <p:nvPicPr>
          <p:cNvPr id="14" name="Image 9" descr="-3ee3a5d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6845" y="3854291"/>
            <a:ext cx="114300" cy="133350"/>
          </a:xfrm>
          <a:prstGeom prst="rect">
            <a:avLst/>
          </a:prstGeom>
        </p:spPr>
      </p:pic>
      <p:pic>
        <p:nvPicPr>
          <p:cNvPr id="15" name="Image 10" descr="-6d78da5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7975" y="3186113"/>
            <a:ext cx="485775" cy="19050"/>
          </a:xfrm>
          <a:prstGeom prst="rect">
            <a:avLst/>
          </a:prstGeom>
        </p:spPr>
      </p:pic>
      <p:pic>
        <p:nvPicPr>
          <p:cNvPr id="16" name="Image 11" descr="0e1899e2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24700" y="3138488"/>
            <a:ext cx="114300" cy="114300"/>
          </a:xfrm>
          <a:prstGeom prst="rect">
            <a:avLst/>
          </a:prstGeom>
        </p:spPr>
      </p:pic>
      <p:pic>
        <p:nvPicPr>
          <p:cNvPr id="17" name="Image 12" descr="260f0022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34250" y="2528888"/>
            <a:ext cx="1333500" cy="1333500"/>
          </a:xfrm>
          <a:prstGeom prst="rect">
            <a:avLst/>
          </a:prstGeom>
        </p:spPr>
      </p:pic>
      <p:sp>
        <p:nvSpPr>
          <p:cNvPr id="18" name="Text 3"/>
          <p:cNvSpPr/>
          <p:nvPr/>
        </p:nvSpPr>
        <p:spPr>
          <a:xfrm>
            <a:off x="7381875" y="2703165"/>
            <a:ext cx="1238250" cy="98747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555"/>
              </a:lnSpc>
            </a:pPr>
            <a:r>
              <a:rPr lang="en-US" sz="1350" spc="-81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</a:t>
            </a:r>
            <a:br>
              <a:rPr lang="en-US" sz="1350" spc="-81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350" spc="-81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(Secure</a:t>
            </a:r>
            <a:br>
              <a:rPr lang="en-US" sz="1350" spc="-81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350" spc="-81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Access</a:t>
            </a:r>
            <a:br>
              <a:rPr lang="en-US" sz="1350" spc="-81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350" spc="-81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Service</a:t>
            </a:r>
            <a:br>
              <a:rPr lang="en-US" sz="1350" spc="-81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350" spc="-81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Edge)</a:t>
            </a:r>
            <a:endParaRPr lang="en-US" dirty="0"/>
          </a:p>
        </p:txBody>
      </p:sp>
      <p:sp>
        <p:nvSpPr>
          <p:cNvPr id="19" name="Text 4"/>
          <p:cNvSpPr/>
          <p:nvPr/>
        </p:nvSpPr>
        <p:spPr>
          <a:xfrm>
            <a:off x="5910263" y="604939"/>
            <a:ext cx="19812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Networking</a:t>
            </a:r>
            <a:endParaRPr lang="en-US" dirty="0"/>
          </a:p>
        </p:txBody>
      </p:sp>
      <p:sp>
        <p:nvSpPr>
          <p:cNvPr id="20" name="Text 5"/>
          <p:cNvSpPr/>
          <p:nvPr/>
        </p:nvSpPr>
        <p:spPr>
          <a:xfrm>
            <a:off x="5876464" y="947095"/>
            <a:ext cx="2048798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Software-Defined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WAN (SD-WAN) for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optimized, intelligent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traffic routing.</a:t>
            </a:r>
            <a:endParaRPr lang="en-US" dirty="0"/>
          </a:p>
        </p:txBody>
      </p:sp>
      <p:sp>
        <p:nvSpPr>
          <p:cNvPr id="21" name="Text 6"/>
          <p:cNvSpPr/>
          <p:nvPr/>
        </p:nvSpPr>
        <p:spPr>
          <a:xfrm>
            <a:off x="8158163" y="862114"/>
            <a:ext cx="188595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ZTNA</a:t>
            </a:r>
            <a:endParaRPr lang="en-US" dirty="0"/>
          </a:p>
        </p:txBody>
      </p:sp>
      <p:sp>
        <p:nvSpPr>
          <p:cNvPr id="22" name="Text 7"/>
          <p:cNvSpPr/>
          <p:nvPr/>
        </p:nvSpPr>
        <p:spPr>
          <a:xfrm>
            <a:off x="8128382" y="1204270"/>
            <a:ext cx="1945511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Zero Trust Network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Access</a:t>
            </a:r>
            <a:endParaRPr lang="en-US" dirty="0"/>
          </a:p>
        </p:txBody>
      </p:sp>
      <p:sp>
        <p:nvSpPr>
          <p:cNvPr id="23" name="Text 8"/>
          <p:cNvSpPr/>
          <p:nvPr/>
        </p:nvSpPr>
        <p:spPr>
          <a:xfrm>
            <a:off x="9163050" y="2900958"/>
            <a:ext cx="207645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SWG</a:t>
            </a:r>
            <a:endParaRPr lang="en-US" dirty="0"/>
          </a:p>
        </p:txBody>
      </p:sp>
      <p:sp>
        <p:nvSpPr>
          <p:cNvPr id="24" name="Text 9"/>
          <p:cNvSpPr/>
          <p:nvPr/>
        </p:nvSpPr>
        <p:spPr>
          <a:xfrm>
            <a:off x="9125977" y="3243114"/>
            <a:ext cx="2150596" cy="2605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Secure Web Gateway</a:t>
            </a:r>
            <a:endParaRPr lang="en-US" dirty="0"/>
          </a:p>
        </p:txBody>
      </p:sp>
      <p:sp>
        <p:nvSpPr>
          <p:cNvPr id="25" name="Text 10"/>
          <p:cNvSpPr/>
          <p:nvPr/>
        </p:nvSpPr>
        <p:spPr>
          <a:xfrm>
            <a:off x="8020050" y="4673102"/>
            <a:ext cx="21621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CASB</a:t>
            </a:r>
            <a:endParaRPr lang="en-US" dirty="0"/>
          </a:p>
        </p:txBody>
      </p:sp>
      <p:sp>
        <p:nvSpPr>
          <p:cNvPr id="26" name="Text 11"/>
          <p:cNvSpPr/>
          <p:nvPr/>
        </p:nvSpPr>
        <p:spPr>
          <a:xfrm>
            <a:off x="7975863" y="5015258"/>
            <a:ext cx="2250549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Cloud Access Security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Broker</a:t>
            </a:r>
            <a:endParaRPr lang="en-US" dirty="0"/>
          </a:p>
        </p:txBody>
      </p:sp>
      <p:sp>
        <p:nvSpPr>
          <p:cNvPr id="27" name="Text 12"/>
          <p:cNvSpPr/>
          <p:nvPr/>
        </p:nvSpPr>
        <p:spPr>
          <a:xfrm>
            <a:off x="5919788" y="4806452"/>
            <a:ext cx="196215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FWaaS</a:t>
            </a:r>
            <a:endParaRPr lang="en-US" dirty="0"/>
          </a:p>
        </p:txBody>
      </p:sp>
      <p:sp>
        <p:nvSpPr>
          <p:cNvPr id="28" name="Text 13"/>
          <p:cNvSpPr/>
          <p:nvPr/>
        </p:nvSpPr>
        <p:spPr>
          <a:xfrm>
            <a:off x="5889174" y="5148608"/>
            <a:ext cx="2023378" cy="2605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Firewall as a Service</a:t>
            </a:r>
            <a:endParaRPr lang="en-US" dirty="0"/>
          </a:p>
        </p:txBody>
      </p:sp>
      <p:sp>
        <p:nvSpPr>
          <p:cNvPr id="29" name="Text 14"/>
          <p:cNvSpPr/>
          <p:nvPr/>
        </p:nvSpPr>
        <p:spPr>
          <a:xfrm>
            <a:off x="4918115" y="2767608"/>
            <a:ext cx="1765221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Data Protection</a:t>
            </a:r>
            <a:endParaRPr lang="en-US" dirty="0"/>
          </a:p>
        </p:txBody>
      </p:sp>
      <p:sp>
        <p:nvSpPr>
          <p:cNvPr id="30" name="Text 15"/>
          <p:cNvSpPr/>
          <p:nvPr/>
        </p:nvSpPr>
        <p:spPr>
          <a:xfrm>
            <a:off x="4933950" y="3109764"/>
            <a:ext cx="1733550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Unified policy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enforcement</a:t>
            </a:r>
            <a:endParaRPr lang="en-US" dirty="0"/>
          </a:p>
        </p:txBody>
      </p:sp>
      <p:sp>
        <p:nvSpPr>
          <p:cNvPr id="31" name="Shape 16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32" name="Text 17"/>
          <p:cNvSpPr/>
          <p:nvPr/>
        </p:nvSpPr>
        <p:spPr>
          <a:xfrm>
            <a:off x="2690813" y="6376690"/>
            <a:ext cx="681037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 is a comprehensive architectural framework, not a single appliance.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Why the Traditional Perimeter Changed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transition from fixed perimeters to a distributed digital ecosystem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52500" y="2506563"/>
            <a:ext cx="5361087" cy="311854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Workforce Shifts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Widespread adoption of remote and hybrid work models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has decentralized the workforce.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Infrastructure Evolution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Transitioning to cloud-hosted applications, SaaS,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multi-cloud environments.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Connectivity Trends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Increased reliance on mobile devices, branch offices,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direct internet access.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286500" y="2506563"/>
            <a:ext cx="5296495" cy="1990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Expanded Ecosystem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Inclusion of third-party users and highly distributed data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assets across the network.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Visibility Challenges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rise of encrypted traffic makes traditional inspection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monitoring difficult.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10000" cy="6858000"/>
          </a:xfrm>
          <a:prstGeom prst="rect">
            <a:avLst/>
          </a:prstGeom>
          <a:solidFill>
            <a:srgbClr val="22AAEE"/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2378422"/>
            <a:ext cx="2655510" cy="10971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320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Core SASE</a:t>
            </a:r>
            <a:b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Capabilities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3587800"/>
            <a:ext cx="3143250" cy="8599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Unified framework for cloud-</a:t>
            </a:r>
            <a:b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native network and security</a:t>
            </a:r>
            <a:b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650" spc="-33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services</a:t>
            </a:r>
            <a:endParaRPr lang="en-US" dirty="0"/>
          </a:p>
        </p:txBody>
      </p:sp>
      <p:pic>
        <p:nvPicPr>
          <p:cNvPr id="5" name="Image 0" descr="-a7f2c5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91475" y="2109216"/>
            <a:ext cx="19050" cy="571500"/>
          </a:xfrm>
          <a:prstGeom prst="rect">
            <a:avLst/>
          </a:prstGeom>
        </p:spPr>
      </p:pic>
      <p:pic>
        <p:nvPicPr>
          <p:cNvPr id="6" name="Image 1" descr="1bafbf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2661666"/>
            <a:ext cx="114300" cy="114300"/>
          </a:xfrm>
          <a:prstGeom prst="rect">
            <a:avLst/>
          </a:prstGeom>
        </p:spPr>
      </p:pic>
      <p:pic>
        <p:nvPicPr>
          <p:cNvPr id="7" name="Image 2" descr="514b29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179" y="2937605"/>
            <a:ext cx="85725" cy="76200"/>
          </a:xfrm>
          <a:prstGeom prst="rect">
            <a:avLst/>
          </a:prstGeom>
        </p:spPr>
      </p:pic>
      <p:pic>
        <p:nvPicPr>
          <p:cNvPr id="8" name="Image 3" descr="-25fcf6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4692" y="2953226"/>
            <a:ext cx="123825" cy="114300"/>
          </a:xfrm>
          <a:prstGeom prst="rect">
            <a:avLst/>
          </a:prstGeom>
        </p:spPr>
      </p:pic>
      <p:pic>
        <p:nvPicPr>
          <p:cNvPr id="9" name="Image 4" descr="430242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533" y="3721322"/>
            <a:ext cx="295275" cy="85725"/>
          </a:xfrm>
          <a:prstGeom prst="rect">
            <a:avLst/>
          </a:prstGeom>
        </p:spPr>
      </p:pic>
      <p:pic>
        <p:nvPicPr>
          <p:cNvPr id="10" name="Image 5" descr="-3e20315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3664" y="3674840"/>
            <a:ext cx="123825" cy="114300"/>
          </a:xfrm>
          <a:prstGeom prst="rect">
            <a:avLst/>
          </a:prstGeom>
        </p:spPr>
      </p:pic>
      <p:pic>
        <p:nvPicPr>
          <p:cNvPr id="11" name="Image 6" descr="-4bee0f5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7522" y="4309396"/>
            <a:ext cx="228600" cy="447675"/>
          </a:xfrm>
          <a:prstGeom prst="rect">
            <a:avLst/>
          </a:prstGeom>
        </p:spPr>
      </p:pic>
      <p:pic>
        <p:nvPicPr>
          <p:cNvPr id="12" name="Image 7" descr="-1ed597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4659" y="4223576"/>
            <a:ext cx="114300" cy="133350"/>
          </a:xfrm>
          <a:prstGeom prst="rect">
            <a:avLst/>
          </a:prstGeom>
        </p:spPr>
      </p:pic>
      <p:pic>
        <p:nvPicPr>
          <p:cNvPr id="13" name="Image 8" descr="-1dea075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2927" y="4309396"/>
            <a:ext cx="228600" cy="447675"/>
          </a:xfrm>
          <a:prstGeom prst="rect">
            <a:avLst/>
          </a:prstGeom>
        </p:spPr>
      </p:pic>
      <p:pic>
        <p:nvPicPr>
          <p:cNvPr id="14" name="Image 9" descr="1c28cfa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72470" y="4223576"/>
            <a:ext cx="114300" cy="133350"/>
          </a:xfrm>
          <a:prstGeom prst="rect">
            <a:avLst/>
          </a:prstGeom>
        </p:spPr>
      </p:pic>
      <p:pic>
        <p:nvPicPr>
          <p:cNvPr id="15" name="Image 10" descr="-2ac1ee9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1238" y="3721322"/>
            <a:ext cx="314325" cy="95250"/>
          </a:xfrm>
          <a:prstGeom prst="rect">
            <a:avLst/>
          </a:prstGeom>
        </p:spPr>
      </p:pic>
      <p:pic>
        <p:nvPicPr>
          <p:cNvPr id="16" name="Image 11" descr="0ef8eae2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35845" y="3674840"/>
            <a:ext cx="123825" cy="114300"/>
          </a:xfrm>
          <a:prstGeom prst="rect">
            <a:avLst/>
          </a:prstGeom>
        </p:spPr>
      </p:pic>
      <p:pic>
        <p:nvPicPr>
          <p:cNvPr id="17" name="Image 12" descr="-21517dde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57111" y="3022473"/>
            <a:ext cx="38100" cy="28575"/>
          </a:xfrm>
          <a:prstGeom prst="rect">
            <a:avLst/>
          </a:prstGeom>
        </p:spPr>
      </p:pic>
      <p:pic>
        <p:nvPicPr>
          <p:cNvPr id="18" name="Image 13" descr="69399ce2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61205" y="3022282"/>
            <a:ext cx="47625" cy="47625"/>
          </a:xfrm>
          <a:prstGeom prst="rect">
            <a:avLst/>
          </a:prstGeom>
        </p:spPr>
      </p:pic>
      <p:pic>
        <p:nvPicPr>
          <p:cNvPr id="19" name="Image 14" descr="260f0022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34250" y="2871192"/>
            <a:ext cx="1333500" cy="1333500"/>
          </a:xfrm>
          <a:prstGeom prst="rect">
            <a:avLst/>
          </a:prstGeom>
        </p:spPr>
      </p:pic>
      <p:sp>
        <p:nvSpPr>
          <p:cNvPr id="20" name="Text 3"/>
          <p:cNvSpPr/>
          <p:nvPr/>
        </p:nvSpPr>
        <p:spPr>
          <a:xfrm>
            <a:off x="7381875" y="3405193"/>
            <a:ext cx="123825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</a:t>
            </a:r>
            <a:endParaRPr lang="en-US" dirty="0"/>
          </a:p>
        </p:txBody>
      </p:sp>
      <p:sp>
        <p:nvSpPr>
          <p:cNvPr id="21" name="Text 4"/>
          <p:cNvSpPr/>
          <p:nvPr/>
        </p:nvSpPr>
        <p:spPr>
          <a:xfrm>
            <a:off x="6938963" y="652468"/>
            <a:ext cx="21240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SD-WAN</a:t>
            </a:r>
            <a:endParaRPr lang="en-US" dirty="0"/>
          </a:p>
        </p:txBody>
      </p:sp>
      <p:sp>
        <p:nvSpPr>
          <p:cNvPr id="22" name="Text 5"/>
          <p:cNvSpPr/>
          <p:nvPr/>
        </p:nvSpPr>
        <p:spPr>
          <a:xfrm>
            <a:off x="6898913" y="994624"/>
            <a:ext cx="2204174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Traffic optimization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intelligent path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selection for improved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network performance.</a:t>
            </a:r>
            <a:endParaRPr lang="en-US" dirty="0"/>
          </a:p>
        </p:txBody>
      </p:sp>
      <p:sp>
        <p:nvSpPr>
          <p:cNvPr id="23" name="Text 6"/>
          <p:cNvSpPr/>
          <p:nvPr/>
        </p:nvSpPr>
        <p:spPr>
          <a:xfrm>
            <a:off x="8725882" y="1480894"/>
            <a:ext cx="199072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ZTNA</a:t>
            </a:r>
            <a:endParaRPr lang="en-US" dirty="0"/>
          </a:p>
        </p:txBody>
      </p:sp>
      <p:sp>
        <p:nvSpPr>
          <p:cNvPr id="24" name="Text 7"/>
          <p:cNvSpPr/>
          <p:nvPr/>
        </p:nvSpPr>
        <p:spPr>
          <a:xfrm>
            <a:off x="8691086" y="1823050"/>
            <a:ext cx="2060317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Policy-based access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ensuring users only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reach authorized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applications.</a:t>
            </a:r>
            <a:endParaRPr lang="en-US" dirty="0"/>
          </a:p>
        </p:txBody>
      </p:sp>
      <p:sp>
        <p:nvSpPr>
          <p:cNvPr id="25" name="Text 8"/>
          <p:cNvSpPr/>
          <p:nvPr/>
        </p:nvSpPr>
        <p:spPr>
          <a:xfrm>
            <a:off x="9122172" y="3209000"/>
            <a:ext cx="2047875" cy="52655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Secure Web</a:t>
            </a:r>
            <a:b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Gateway</a:t>
            </a:r>
            <a:endParaRPr lang="en-US" dirty="0"/>
          </a:p>
        </p:txBody>
      </p:sp>
      <p:sp>
        <p:nvSpPr>
          <p:cNvPr id="26" name="Text 9"/>
          <p:cNvSpPr/>
          <p:nvPr/>
        </p:nvSpPr>
        <p:spPr>
          <a:xfrm>
            <a:off x="9085486" y="3814433"/>
            <a:ext cx="2121247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Deep web inspection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to block malware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enforce acceptable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use policies.</a:t>
            </a:r>
            <a:endParaRPr lang="en-US" dirty="0"/>
          </a:p>
        </p:txBody>
      </p:sp>
      <p:sp>
        <p:nvSpPr>
          <p:cNvPr id="27" name="Text 10"/>
          <p:cNvSpPr/>
          <p:nvPr/>
        </p:nvSpPr>
        <p:spPr>
          <a:xfrm>
            <a:off x="7860289" y="4835122"/>
            <a:ext cx="219075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CASB</a:t>
            </a:r>
            <a:endParaRPr lang="en-US" dirty="0"/>
          </a:p>
        </p:txBody>
      </p:sp>
      <p:sp>
        <p:nvSpPr>
          <p:cNvPr id="28" name="Text 11"/>
          <p:cNvSpPr/>
          <p:nvPr/>
        </p:nvSpPr>
        <p:spPr>
          <a:xfrm>
            <a:off x="7816459" y="5177278"/>
            <a:ext cx="2278410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Visibility and security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controls for cloud-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based applications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data.</a:t>
            </a:r>
            <a:endParaRPr lang="en-US" dirty="0"/>
          </a:p>
        </p:txBody>
      </p:sp>
      <p:sp>
        <p:nvSpPr>
          <p:cNvPr id="29" name="Text 12"/>
          <p:cNvSpPr/>
          <p:nvPr/>
        </p:nvSpPr>
        <p:spPr>
          <a:xfrm>
            <a:off x="6003349" y="4835122"/>
            <a:ext cx="20859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FWaaS</a:t>
            </a:r>
            <a:endParaRPr lang="en-US" dirty="0"/>
          </a:p>
        </p:txBody>
      </p:sp>
      <p:sp>
        <p:nvSpPr>
          <p:cNvPr id="30" name="Text 13"/>
          <p:cNvSpPr/>
          <p:nvPr/>
        </p:nvSpPr>
        <p:spPr>
          <a:xfrm>
            <a:off x="5966321" y="5177278"/>
            <a:ext cx="2160032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Cloud-native network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filtering to protect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perimeters without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physical hardware.</a:t>
            </a:r>
            <a:endParaRPr lang="en-US" dirty="0"/>
          </a:p>
        </p:txBody>
      </p:sp>
      <p:sp>
        <p:nvSpPr>
          <p:cNvPr id="31" name="Text 14"/>
          <p:cNvSpPr/>
          <p:nvPr/>
        </p:nvSpPr>
        <p:spPr>
          <a:xfrm>
            <a:off x="4851003" y="3342350"/>
            <a:ext cx="20097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Data Protection</a:t>
            </a:r>
            <a:endParaRPr lang="en-US" dirty="0"/>
          </a:p>
        </p:txBody>
      </p:sp>
      <p:sp>
        <p:nvSpPr>
          <p:cNvPr id="32" name="Text 15"/>
          <p:cNvSpPr/>
          <p:nvPr/>
        </p:nvSpPr>
        <p:spPr>
          <a:xfrm>
            <a:off x="4817561" y="3684506"/>
            <a:ext cx="2076658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Advanced security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measures to identify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protect sensitive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information.</a:t>
            </a:r>
            <a:endParaRPr lang="en-US" dirty="0"/>
          </a:p>
        </p:txBody>
      </p:sp>
      <p:sp>
        <p:nvSpPr>
          <p:cNvPr id="33" name="Text 16"/>
          <p:cNvSpPr/>
          <p:nvPr/>
        </p:nvSpPr>
        <p:spPr>
          <a:xfrm>
            <a:off x="5194906" y="1347544"/>
            <a:ext cx="21717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Central Policy</a:t>
            </a:r>
            <a:endParaRPr lang="en-US" dirty="0"/>
          </a:p>
        </p:txBody>
      </p:sp>
      <p:sp>
        <p:nvSpPr>
          <p:cNvPr id="34" name="Text 17"/>
          <p:cNvSpPr/>
          <p:nvPr/>
        </p:nvSpPr>
        <p:spPr>
          <a:xfrm>
            <a:off x="5154558" y="1689700"/>
            <a:ext cx="2252395" cy="130299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Unified rule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enforcement providing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single source of truth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 security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governance.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Software-Defined Wide-Area Networking (SD-WAN)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centralized management and optimization framework for modern enterprise networks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52500" y="2711351"/>
            <a:ext cx="5277594" cy="1990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Dynamic Path Selection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Automatically routes traffic across the best available link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based on real-time network conditions.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Simplified Branch Connectivity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Streamlines the deployment and management of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network infrastructure at remote sites.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286500" y="2711351"/>
            <a:ext cx="5238750" cy="1990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Application-Aware Routing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Prioritizes business-critical applications like VoIP, SaaS,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ERP for optimal performance.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Reduced Cost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Minimizes reliance on expensive private circuits by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leveraging public internet and hybrid transport models.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7" name="Text 5"/>
          <p:cNvSpPr/>
          <p:nvPr/>
        </p:nvSpPr>
        <p:spPr>
          <a:xfrm>
            <a:off x="466725" y="6376690"/>
            <a:ext cx="1125855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SD-WAN serves as the networking foundation for connectivity and is distinct from the security model implemented on top of it.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Zero Trust Network Access (ZTNA)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Modernizing Security Beyond Traditional Perimeters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3683000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46973" y="1858963"/>
            <a:ext cx="3141553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Core Philosophy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76250" y="2532063"/>
            <a:ext cx="3683000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7" name="Image 0" descr="A shield icon protecting a cluster of digital applications">    </p:cNvPr>
          <p:cNvPicPr>
            <a:picLocks noChangeAspect="1"/>
          </p:cNvPicPr>
          <p:nvPr/>
        </p:nvPicPr>
        <p:blipFill>
          <a:blip r:embed="rId1"/>
          <a:srcRect l="0" r="0" t="13804" b="13804"/>
          <a:stretch/>
        </p:blipFill>
        <p:spPr>
          <a:xfrm>
            <a:off x="476250" y="2532063"/>
            <a:ext cx="3683000" cy="2666206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76250" y="5293519"/>
            <a:ext cx="3683000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433675" y="5540425"/>
            <a:ext cx="3768150" cy="5862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39"/>
              </a:lnSpc>
            </a:pPr>
            <a:r>
              <a:rPr lang="en-US" sz="1125" spc="-22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Identity-centric access and the Principle of Least</a:t>
            </a:r>
            <a:br>
              <a:rPr lang="en-US" sz="1125" spc="-22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125" spc="-22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Privilege ensure that users only reach resources they</a:t>
            </a:r>
            <a:br>
              <a:rPr lang="en-US" sz="1125" spc="-22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125" spc="-22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strictly require, rather than the entire network.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4254500" y="1743075"/>
            <a:ext cx="3683000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4612838" y="1858963"/>
            <a:ext cx="2966323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Traditional VPN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254500" y="2532063"/>
            <a:ext cx="3683000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13" name="Image 1" descr="An illustration of a wide, unsegmented network connection">    </p:cNvPr>
          <p:cNvPicPr>
            <a:picLocks noChangeAspect="1"/>
          </p:cNvPicPr>
          <p:nvPr/>
        </p:nvPicPr>
        <p:blipFill>
          <a:blip r:embed="rId2"/>
          <a:srcRect l="0" r="0" t="13804" b="13804"/>
          <a:stretch/>
        </p:blipFill>
        <p:spPr>
          <a:xfrm>
            <a:off x="4254500" y="2532063"/>
            <a:ext cx="3683000" cy="2666206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4254500" y="5293519"/>
            <a:ext cx="3683000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4235336" y="5466606"/>
            <a:ext cx="3721328" cy="7425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49"/>
              </a:lnSpc>
            </a:pPr>
            <a:r>
              <a:rPr lang="en-US" sz="1425" spc="-2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Connects users to the network, providing</a:t>
            </a:r>
            <a:br>
              <a:rPr lang="en-US" sz="1425" spc="-2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425" spc="-2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broad access that potentially exposes</a:t>
            </a:r>
            <a:br>
              <a:rPr lang="en-US" sz="1425" spc="-2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425" spc="-2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multiple resources simultaneously.</a:t>
            </a:r>
            <a:endParaRPr lang="en-US" dirty="0"/>
          </a:p>
        </p:txBody>
      </p:sp>
      <p:sp>
        <p:nvSpPr>
          <p:cNvPr id="16" name="Shape 12"/>
          <p:cNvSpPr/>
          <p:nvPr/>
        </p:nvSpPr>
        <p:spPr>
          <a:xfrm>
            <a:off x="8032750" y="1743075"/>
            <a:ext cx="3683000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7" name="Text 13"/>
          <p:cNvSpPr/>
          <p:nvPr/>
        </p:nvSpPr>
        <p:spPr>
          <a:xfrm>
            <a:off x="9221788" y="1858963"/>
            <a:ext cx="1304925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ZTNA</a:t>
            </a:r>
            <a:endParaRPr lang="en-US" dirty="0"/>
          </a:p>
        </p:txBody>
      </p:sp>
      <p:sp>
        <p:nvSpPr>
          <p:cNvPr id="18" name="Shape 14"/>
          <p:cNvSpPr/>
          <p:nvPr/>
        </p:nvSpPr>
        <p:spPr>
          <a:xfrm>
            <a:off x="8032750" y="2532063"/>
            <a:ext cx="3683000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19" name="Image 2" descr="A series of secure, isolated pathways connecting a user to individual applications">    </p:cNvPr>
          <p:cNvPicPr>
            <a:picLocks noChangeAspect="1"/>
          </p:cNvPicPr>
          <p:nvPr/>
        </p:nvPicPr>
        <p:blipFill>
          <a:blip r:embed="rId3"/>
          <a:srcRect l="0" r="0" t="13804" b="13804"/>
          <a:stretch/>
        </p:blipFill>
        <p:spPr>
          <a:xfrm>
            <a:off x="8032750" y="2532063"/>
            <a:ext cx="3683000" cy="2666206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8032750" y="5293519"/>
            <a:ext cx="3683000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21" name="Text 16"/>
          <p:cNvSpPr/>
          <p:nvPr/>
        </p:nvSpPr>
        <p:spPr>
          <a:xfrm>
            <a:off x="8009166" y="5444579"/>
            <a:ext cx="3730169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Connects users to specific applications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through secure, segmented,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granular access control.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 vs. Traditional VPN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Comparing Modern Cloud-First Connectivity with Legacy Network Access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5572125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1779151" y="1858963"/>
            <a:ext cx="2966323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Traditional VPN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76250" y="2532063"/>
            <a:ext cx="5572125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7" name="Shape 5"/>
          <p:cNvSpPr/>
          <p:nvPr/>
        </p:nvSpPr>
        <p:spPr>
          <a:xfrm>
            <a:off x="476250" y="5293519"/>
            <a:ext cx="5572125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8" name="Text 6"/>
          <p:cNvSpPr/>
          <p:nvPr/>
        </p:nvSpPr>
        <p:spPr>
          <a:xfrm>
            <a:off x="423863" y="5577929"/>
            <a:ext cx="5676900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Relies on broad network-level access, backhauling traffic to 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centralized data center with static, initial authentication.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6143625" y="1743075"/>
            <a:ext cx="5572125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0" name="Text 8"/>
          <p:cNvSpPr/>
          <p:nvPr/>
        </p:nvSpPr>
        <p:spPr>
          <a:xfrm>
            <a:off x="7626013" y="1858963"/>
            <a:ext cx="2607350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SASE / ZTNA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6143625" y="2532063"/>
            <a:ext cx="5572125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2" name="Shape 10"/>
          <p:cNvSpPr/>
          <p:nvPr/>
        </p:nvSpPr>
        <p:spPr>
          <a:xfrm>
            <a:off x="6143625" y="5293519"/>
            <a:ext cx="5572125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3" name="Text 11"/>
          <p:cNvSpPr/>
          <p:nvPr/>
        </p:nvSpPr>
        <p:spPr>
          <a:xfrm>
            <a:off x="6231121" y="5444579"/>
            <a:ext cx="5397133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Utilizes edge-based, distributed security with application-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specific access based on continuous identity and device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context evaluation.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Secure Web Gateway (SWG)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Protecting enterprise assets through comprehensive web traffic control and policy enforcement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1095375" y="2419112"/>
            <a:ext cx="714375" cy="714375"/>
          </a:xfrm>
          <a:prstGeom prst="ellipse">
            <a:avLst/>
          </a:prstGeom>
          <a:solidFill>
            <a:srgbClr val="FFD9AD"/>
          </a:solidFill>
          <a:ln>
            <a:miter lim="800000"/>
          </a:ln>
        </p:spPr>
      </p:sp>
      <p:pic>
        <p:nvPicPr>
          <p:cNvPr id="5" name="Image 0" descr="-f96049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0248" y="2608807"/>
            <a:ext cx="285750" cy="3429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00250" y="2372082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URL Filtering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2000250" y="2714238"/>
            <a:ext cx="414337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Prevents access to high-risk, malicious, or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prohibited internet destinations.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095375" y="3657362"/>
            <a:ext cx="714375" cy="714375"/>
          </a:xfrm>
          <a:prstGeom prst="ellipse">
            <a:avLst/>
          </a:prstGeom>
          <a:solidFill>
            <a:srgbClr val="FEC088"/>
          </a:solidFill>
          <a:ln>
            <a:miter lim="800000"/>
          </a:ln>
        </p:spPr>
      </p:sp>
      <p:pic>
        <p:nvPicPr>
          <p:cNvPr id="9" name="Image 1" descr="0ad343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77" y="3851243"/>
            <a:ext cx="190500" cy="3333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000250" y="3610332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Malware Detection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2000250" y="3952488"/>
            <a:ext cx="414337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Scans incoming web traffic for malicious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payloads and threats.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1095375" y="4895612"/>
            <a:ext cx="714375" cy="714375"/>
          </a:xfrm>
          <a:prstGeom prst="ellipse">
            <a:avLst/>
          </a:prstGeom>
          <a:solidFill>
            <a:srgbClr val="FD864D"/>
          </a:solidFill>
          <a:ln>
            <a:miter lim="800000"/>
          </a:ln>
        </p:spPr>
      </p:sp>
      <p:pic>
        <p:nvPicPr>
          <p:cNvPr id="13" name="Image 2" descr="53d78b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760" y="5139723"/>
            <a:ext cx="361950" cy="2286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000250" y="4848582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Content/Application Inspection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2000250" y="5190738"/>
            <a:ext cx="4224486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Monitors and controls user interaction with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specific web applications and content types.</a:t>
            </a:r>
            <a:endParaRPr lang="en-US" dirty="0"/>
          </a:p>
        </p:txBody>
      </p:sp>
      <p:sp>
        <p:nvSpPr>
          <p:cNvPr id="16" name="Shape 11"/>
          <p:cNvSpPr/>
          <p:nvPr/>
        </p:nvSpPr>
        <p:spPr>
          <a:xfrm>
            <a:off x="6334125" y="2419112"/>
            <a:ext cx="714375" cy="714375"/>
          </a:xfrm>
          <a:prstGeom prst="ellipse">
            <a:avLst/>
          </a:prstGeom>
          <a:solidFill>
            <a:srgbClr val="FF8000"/>
          </a:solidFill>
          <a:ln>
            <a:miter lim="800000"/>
          </a:ln>
        </p:spPr>
      </p:sp>
      <p:pic>
        <p:nvPicPr>
          <p:cNvPr id="17" name="Image 3" descr="692c17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253" y="2625549"/>
            <a:ext cx="323850" cy="3048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239000" y="2372082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Download Restrictions</a:t>
            </a: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7239000" y="2714238"/>
            <a:ext cx="4281934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Enforces policies to prevent the unauthorized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transfer of files.</a:t>
            </a:r>
            <a:endParaRPr lang="en-US" dirty="0"/>
          </a:p>
        </p:txBody>
      </p:sp>
      <p:sp>
        <p:nvSpPr>
          <p:cNvPr id="20" name="Shape 14"/>
          <p:cNvSpPr/>
          <p:nvPr/>
        </p:nvSpPr>
        <p:spPr>
          <a:xfrm>
            <a:off x="6334125" y="3657362"/>
            <a:ext cx="714375" cy="714375"/>
          </a:xfrm>
          <a:prstGeom prst="ellipse">
            <a:avLst/>
          </a:prstGeom>
          <a:solidFill>
            <a:srgbClr val="FF797A"/>
          </a:solidFill>
          <a:ln>
            <a:miter lim="800000"/>
          </a:ln>
        </p:spPr>
      </p:sp>
      <p:pic>
        <p:nvPicPr>
          <p:cNvPr id="21" name="Image 4" descr="-9ad6b9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694" y="3821945"/>
            <a:ext cx="352425" cy="39052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239000" y="3610332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TLS Inspection</a:t>
            </a:r>
            <a:endParaRPr lang="en-US" dirty="0"/>
          </a:p>
        </p:txBody>
      </p:sp>
      <p:sp>
        <p:nvSpPr>
          <p:cNvPr id="23" name="Text 16"/>
          <p:cNvSpPr/>
          <p:nvPr/>
        </p:nvSpPr>
        <p:spPr>
          <a:xfrm>
            <a:off x="7239000" y="3952488"/>
            <a:ext cx="414337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Decrypts and inspects encrypted traffic to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 security visibility.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39ce5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2026-08-06T13:54:48Z</dcterms:created>
  <dcterms:modified xsi:type="dcterms:W3CDTF">2026-08-06T13:54:48Z</dcterms:modified>
</cp:coreProperties>
</file>