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dcb2d6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image" Target="../media/image--4da9e3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79f9315e1.png"/><Relationship Id="rId3" Type="http://schemas.openxmlformats.org/officeDocument/2006/relationships/image" Target="../media/image-234b1.png"/><Relationship Id="rId4" Type="http://schemas.openxmlformats.org/officeDocument/2006/relationships/image" Target="../media/image-34312a1.png"/><Relationship Id="rId5" Type="http://schemas.openxmlformats.org/officeDocument/2006/relationships/image" Target="../media/image-7cc4af1.png"/><Relationship Id="rId6" Type="http://schemas.openxmlformats.org/officeDocument/2006/relationships/image" Target="../media/image--27faaa9e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10c0345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cf6d75e1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-2512495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-55e2c75e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-27987a1e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image" Target="../media/image--54c98fde1.png"/><Relationship Id="rId3" Type="http://schemas.openxmlformats.org/officeDocument/2006/relationships/image" Target="../media/image--555fc9e1.png"/><Relationship Id="rId4" Type="http://schemas.openxmlformats.org/officeDocument/2006/relationships/image" Target="../media/image-72f9fae1.png"/><Relationship Id="rId5" Type="http://schemas.openxmlformats.org/officeDocument/2006/relationships/image" Target="../media/image-6e2de4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-7605a39e2.png"/><Relationship Id="rId3" Type="http://schemas.openxmlformats.org/officeDocument/2006/relationships/image" Target="../media/image--7e3ec99e1.png"/><Relationship Id="rId4" Type="http://schemas.openxmlformats.org/officeDocument/2006/relationships/image" Target="../media/image--45cb439e2.png"/><Relationship Id="rId5" Type="http://schemas.openxmlformats.org/officeDocument/2006/relationships/image" Target="../media/image--27987a1e2.png"/><Relationship Id="rId6" Type="http://schemas.openxmlformats.org/officeDocument/2006/relationships/image" Target="../media/image-6cf740a2.png"/><Relationship Id="rId7" Type="http://schemas.openxmlformats.org/officeDocument/2006/relationships/image" Target="../media/image--6f2d0e1e1.png"/><Relationship Id="rId8" Type="http://schemas.openxmlformats.org/officeDocument/2006/relationships/image" Target="../media/image--cfaadde2.png"/><Relationship Id="rId9" Type="http://schemas.openxmlformats.org/officeDocument/2006/relationships/image" Target="../media/image-6c55ec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2a6cee1.png"/><Relationship Id="rId2" Type="http://schemas.openxmlformats.org/officeDocument/2006/relationships/image" Target="../media/image-5bc1.png"/><Relationship Id="rId3" Type="http://schemas.openxmlformats.org/officeDocument/2006/relationships/image" Target="../media/image-1.png"/><Relationship Id="rId4" Type="http://schemas.openxmlformats.org/officeDocument/2006/relationships/image" Target="../media/image-5f3e0e1.png"/><Relationship Id="rId5" Type="http://schemas.openxmlformats.org/officeDocument/2006/relationships/image" Target="../media/image--7c44cf9e1.png"/><Relationship Id="rId6" Type="http://schemas.openxmlformats.org/officeDocument/2006/relationships/image" Target="../media/image-2c7fc4e1.png"/><Relationship Id="rId7" Type="http://schemas.openxmlformats.org/officeDocument/2006/relationships/image" Target="../media/image-4bca72e1.png"/><Relationship Id="rId8" Type="http://schemas.openxmlformats.org/officeDocument/2006/relationships/image" Target="../media/image-0d3ddaa1.png"/><Relationship Id="rId9" Type="http://schemas.openxmlformats.org/officeDocument/2006/relationships/image" Target="../media/image--454fc5de1.png"/><Relationship Id="rId10" Type="http://schemas.openxmlformats.org/officeDocument/2006/relationships/image" Target="../media/image-64e1.png"/><Relationship Id="rId11" Type="http://schemas.openxmlformats.org/officeDocument/2006/relationships/image" Target="../media/image-69a79f1.png"/><Relationship Id="rId12" Type="http://schemas.openxmlformats.org/officeDocument/2006/relationships/image" Target="../media/image--3fd9fc9e1.png"/><Relationship Id="rId13" Type="http://schemas.openxmlformats.org/officeDocument/2006/relationships/image" Target="../media/image-11c203a1.png"/><Relationship Id="rId14" Type="http://schemas.openxmlformats.org/officeDocument/2006/relationships/image" Target="../media/image--132d495e1.png"/><Relationship Id="rId15" Type="http://schemas.openxmlformats.org/officeDocument/2006/relationships/image" Target="../media/image-2.png"/><Relationship Id="rId16" Type="http://schemas.openxmlformats.org/officeDocument/2006/relationships/image" Target="../media/image-7c5b1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4128249" cy="5781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digital lock icon on a secure server door">    </p:cNvPr>
          <p:cNvPicPr>
            <a:picLocks noChangeAspect="1"/>
          </p:cNvPicPr>
          <p:nvPr/>
        </p:nvPicPr>
        <p:blipFill>
          <a:blip r:embed="rId1"/>
          <a:srcRect l="14299" r="14299" t="0" b="0"/>
          <a:stretch/>
        </p:blipFill>
        <p:spPr>
          <a:xfrm>
            <a:off x="95250" y="95250"/>
            <a:ext cx="4128249" cy="57816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99749" y="1341983"/>
            <a:ext cx="7134225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DETECTING ANOMALOUS BEHAVIOR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699749" y="1738015"/>
            <a:ext cx="5322540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  <a:spcBef>
                <a:spcPts val="1650"/>
              </a:spcBef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Unauthorized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Access Indicators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699749" y="3178522"/>
            <a:ext cx="7515225" cy="146059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80"/>
              </a:lnSpc>
              <a:spcBef>
                <a:spcPts val="1240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MONITORING FOR SUCCESSFUL AUTHENTICATION FROM UNEXPECTED LOCATIONS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OR UNUSUAL TIMES.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IDENTIFYING 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"IMPOSSIBLE TRAVEL"</a:t>
            </a:r>
            <a:pPr fontAlgn="ctr" algn="l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PATTERNS BASED ON LOGIN TELEMETRY.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DETECTING LATERAL MOVEMENT ATTEMPTS INTO RESTRICTED OR HIGH-SECURITY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SEGMENTS.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1985963" y="6214914"/>
            <a:ext cx="82200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ANALYSTS MUST ESTABLISH BASELINE BEHAVIORAL PATTERNS TO IDENTIFY WHEN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AUTHORIZED CREDENTIALS ARE BEING EXPLOITED FOR UNAUTHORIZED LATERAL MOVEMENT.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567630"/>
            <a:ext cx="5238750" cy="17323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365"/>
              </a:lnSpc>
            </a:pPr>
            <a:r>
              <a:rPr lang="en-US" sz="998" spc="100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943868"/>
            <a:ext cx="3931622" cy="121592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788"/>
              </a:lnSpc>
              <a:spcBef>
                <a:spcPts val="1567"/>
              </a:spcBef>
            </a:pPr>
            <a:r>
              <a:rPr lang="en-US" sz="4275" spc="-17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</a:t>
            </a:r>
            <a:br>
              <a:rPr lang="en-US" sz="4275" spc="-17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275" spc="-17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Scenario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76250" y="2290614"/>
            <a:ext cx="5238750" cy="20776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637"/>
              </a:lnSpc>
              <a:spcBef>
                <a:spcPts val="1010"/>
              </a:spcBef>
            </a:pPr>
            <a:r>
              <a:rPr lang="en-US" sz="1197" spc="12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DETAILS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76250" y="2711202"/>
            <a:ext cx="5480298" cy="217586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01"/>
              </a:lnSpc>
              <a:spcBef>
                <a:spcPts val="1643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SCENARIO: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FINANCE ANALYST EXPORTS 2,400 RECORDS FROM</a:t>
            </a:r>
            <a:b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 EXECUTIVE DATABASE.</a:t>
            </a:r>
            <a:endParaRPr lang="en-US" dirty="0"/>
          </a:p>
          <a:p>
            <a:pPr fontAlgn="ctr" algn="l" marL="241300" indent="-241300">
              <a:lnSpc>
                <a:spcPts val="1501"/>
              </a:lnSpc>
              <a:spcBef>
                <a:spcPts val="1677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AUTHENTICATION STATUS: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VALID CREDENTIALS; MFA</a:t>
            </a:r>
            <a:b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SUCCESSFULLY PASSED.</a:t>
            </a:r>
            <a:endParaRPr lang="en-US" dirty="0"/>
          </a:p>
          <a:p>
            <a:pPr fontAlgn="ctr" algn="l" marL="241300" indent="-241300">
              <a:lnSpc>
                <a:spcPts val="1501"/>
              </a:lnSpc>
              <a:spcBef>
                <a:spcPts val="1677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ANOMALOUS INDICATOR: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TEMPORARY PRIVILEGE ELEVATION</a:t>
            </a:r>
            <a:b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GRANTED 20 MINUTES PRIOR TO EXPORT.</a:t>
            </a:r>
            <a:endParaRPr lang="en-US" dirty="0"/>
          </a:p>
          <a:p>
            <a:pPr fontAlgn="ctr" algn="l" marL="241300" indent="-241300">
              <a:lnSpc>
                <a:spcPts val="1501"/>
              </a:lnSpc>
              <a:spcBef>
                <a:spcPts val="1677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PROCESS GAP: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NO FORMAL BUSINESS REQUEST FILED FOR</a:t>
            </a:r>
            <a:b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 CHANGE.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76250" y="5082480"/>
            <a:ext cx="5238750" cy="20776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637"/>
              </a:lnSpc>
              <a:spcBef>
                <a:spcPts val="1509"/>
              </a:spcBef>
            </a:pPr>
            <a:r>
              <a:rPr lang="en-US" sz="1197" spc="12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INVESTIGATION FOCUS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76250" y="5503069"/>
            <a:ext cx="5238750" cy="78878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01"/>
              </a:lnSpc>
              <a:spcBef>
                <a:spcPts val="1643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KEY PIVOT POINT: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THE PRIVILEGE-CHANGE EVENT.</a:t>
            </a:r>
            <a:endParaRPr lang="en-US" dirty="0"/>
          </a:p>
          <a:p>
            <a:pPr fontAlgn="ctr" algn="l" marL="241300" indent="-241300">
              <a:lnSpc>
                <a:spcPts val="1501"/>
              </a:lnSpc>
              <a:spcBef>
                <a:spcPts val="1677"/>
              </a:spcBef>
              <a:buClr>
                <a:srgbClr val="004f98"/>
              </a:buClr>
              <a:buSzPct val="120000"/>
              <a:buChar char="•"/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lack" pitchFamily="34" charset="0"/>
                <a:ea typeface="Roboto Black" pitchFamily="34" charset="-122"/>
                <a:cs typeface="Roboto Black" pitchFamily="34" charset="-120"/>
              </a:rPr>
              <a:t>PRIMARY OBJECTIVE:</a:t>
            </a:r>
            <a:pPr fontAlgn="ctr" algn="l">
              <a:lnSpc>
                <a:spcPts val="1501"/>
              </a:lnSpc>
            </a:pP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DETERMINE ROOT CAUSE OF</a:t>
            </a:r>
            <a:b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97" spc="110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UNAUTHORIZED ELEVATION AND LINK TO DATA EXPORT.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Access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procedure for evaluating user access events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201763"/>
            <a:ext cx="3460700" cy="351621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IDENTITY/RESOURCE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Pinpoint the specific user account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the target system or data asset.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VERIFY SUCCESS STATUS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if the access attempt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was successful or rejected by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controls.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COMPARE WITH ROLE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if the activity aligns with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user's defined job function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permissions.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201763"/>
            <a:ext cx="3460700" cy="374927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 SOURCE/DEVICE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the origin of the request,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including IP address, geolocation,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device posture.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RECENT PRIVILEGE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CHANGES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any recent modifications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user's access rights or group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memberships.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ANALYZE DATA SCOPE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 the sensitivity and volume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data involved in the access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event.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201763"/>
            <a:ext cx="3460700" cy="249361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CONFIRM BUSINESS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JUSTIFICATION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Validate the business need for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per organizational policy.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RESTRICT/PRESERVE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EVIDENCE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Secure logs and artifacts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maintain a chain of custody for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forensic analysis.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principles for evaluating security access and incident detection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9002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0686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AUTHENTICATION ≠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AUTHORIZATION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125242"/>
            <a:ext cx="3473351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Verifying an identity does not automatically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confer inherent access rights.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79f931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45" y="1957221"/>
            <a:ext cx="361950" cy="3524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900238"/>
          </a:xfrm>
          <a:prstGeom prst="rect">
            <a:avLst/>
          </a:prstGeom>
          <a:solidFill>
            <a:srgbClr val="2770A5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INTENT VALIDATION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2911971"/>
            <a:ext cx="3341936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Possession of valid credentials does not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guarantee legitimate or authorized intent.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D547C"/>
            </a:solidFill>
            <a:prstDash val="solid"/>
            <a:miter lim="800000"/>
          </a:ln>
        </p:spPr>
      </p:sp>
      <p:pic>
        <p:nvPicPr>
          <p:cNvPr id="14" name="Image 2" descr="234b66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85" y="1961405"/>
            <a:ext cx="285750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9002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INDICATORS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911971"/>
            <a:ext cx="3498354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Failed attempts signal potential brute force,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while successful unauthorized access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represents the highest risk level.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9" name="Image 3" descr="34312a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2742" y="1944663"/>
            <a:ext cx="323850" cy="3714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481513"/>
            <a:ext cx="5524500" cy="1900238"/>
          </a:xfrm>
          <a:prstGeom prst="rect">
            <a:avLst/>
          </a:prstGeom>
          <a:solidFill>
            <a:srgbClr val="74B1BE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9833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 SENSITIVITY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5264646"/>
            <a:ext cx="5543996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Changes to user permissions are common precursors to or enablers of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security breach.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28813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19DAE"/>
            </a:solidFill>
            <a:prstDash val="solid"/>
            <a:miter lim="800000"/>
          </a:ln>
        </p:spPr>
      </p:sp>
      <p:pic>
        <p:nvPicPr>
          <p:cNvPr id="24" name="Image 4" descr="7cc4af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0598" y="4322454"/>
            <a:ext cx="180975" cy="32385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6191250" y="4481513"/>
            <a:ext cx="5524500" cy="19002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6477000" y="4983361"/>
            <a:ext cx="5238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TELEMETRY CORRELATION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6477000" y="5264646"/>
            <a:ext cx="5452914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requires correlating identity management, data access, and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endpoint telemetry signals.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85963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9" name="Image 5" descr="-27faaa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8626" y="4347566"/>
            <a:ext cx="304800" cy="2762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7465963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Check: Access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Control Scenarios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Reviewing authentication, authorization, and audit logging concepts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501926"/>
            <a:ext cx="5323136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AUTHENTICATION VS. AUTHORIZATION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MFA verifies identity, but does not grant inherent permission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access specific data or restricted records.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 ESCALATION MONITORING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When users access systems after elevated permissions,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investigate the audit logs that triggered the privilege change.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501926"/>
            <a:ext cx="5401121" cy="992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INTERPRETING ACCESS DENIED EVENTS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Repeated denied events are not always malicious; they often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result from configuration errors, expired credentials, or legacy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issues.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for Permission Context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SHIFT IN FOCUS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Move beyond simple authentication to rigorous permission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context.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 STRATEGY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logs for privilege escalation, user role mismatches,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unusual resource access patterns.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398145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PRINCIPLE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Do not ask only whether the login succeeded; ask whether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 or process was authorized to reach that resource.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4035073" y="6414939"/>
            <a:ext cx="4121854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NEXT LESSON: IMPOSSIBLE-TRAVEL ALERTS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172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3" name="Image 0" descr="a locked digital padlock icon">    </p:cNvPr>
          <p:cNvPicPr>
            <a:picLocks noChangeAspect="1"/>
          </p:cNvPicPr>
          <p:nvPr/>
        </p:nvPicPr>
        <p:blipFill>
          <a:blip r:embed="rId1"/>
          <a:srcRect l="617" r="617" t="0" b="0"/>
          <a:stretch/>
        </p:blipFill>
        <p:spPr>
          <a:xfrm>
            <a:off x="6096000" y="0"/>
            <a:ext cx="6096000" cy="6172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6250" y="976461"/>
            <a:ext cx="5429250" cy="15507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221"/>
              </a:lnSpc>
            </a:pPr>
            <a:r>
              <a:rPr lang="en-US" sz="893" spc="89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UNAUTHORIZED ACCESS DEFINED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76250" y="1313111"/>
            <a:ext cx="5517356" cy="1087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284"/>
              </a:lnSpc>
              <a:spcBef>
                <a:spcPts val="1402"/>
              </a:spcBef>
            </a:pPr>
            <a:r>
              <a:rPr lang="en-US" sz="3825" spc="-153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Unauthorized</a:t>
            </a:r>
            <a:br>
              <a:rPr lang="en-US" sz="3825" spc="-153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825" spc="-153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Access?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76250" y="2518023"/>
            <a:ext cx="542925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65"/>
              </a:lnSpc>
              <a:spcBef>
                <a:spcPts val="903"/>
              </a:spcBef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DEFINITION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76250" y="2894409"/>
            <a:ext cx="5483721" cy="3411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343"/>
              </a:lnSpc>
              <a:spcBef>
                <a:spcPts val="1470"/>
              </a:spcBef>
              <a:buClr>
                <a:srgbClr val="004f98"/>
              </a:buClr>
              <a:buSzPct val="120000"/>
              <a:buChar char="•"/>
            </a:pP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 TO A SYSTEM, RESOURCE, FUNCTION, OR DATA SET WITHOUT</a:t>
            </a:r>
            <a:b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APPROPRIATE AUTHORIZATION OR PERMISSION.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476250" y="3410396"/>
            <a:ext cx="5429250" cy="18603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65"/>
              </a:lnSpc>
              <a:spcBef>
                <a:spcPts val="1350"/>
              </a:spcBef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COMMON EXAMPLES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476250" y="3786783"/>
            <a:ext cx="5710982" cy="141208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343"/>
              </a:lnSpc>
              <a:spcBef>
                <a:spcPts val="1470"/>
              </a:spcBef>
              <a:buClr>
                <a:srgbClr val="004f98"/>
              </a:buClr>
              <a:buSzPct val="120000"/>
              <a:buChar char="•"/>
            </a:pP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STANDARD USER ACCOUNTS ATTEMPTING TO ACCESS ADMINISTRATIVE</a:t>
            </a:r>
            <a:b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INTERFACES.</a:t>
            </a:r>
            <a:endParaRPr lang="en-US" dirty="0"/>
          </a:p>
          <a:p>
            <a:pPr fontAlgn="ctr" algn="l" marL="241300" indent="-241300">
              <a:lnSpc>
                <a:spcPts val="1343"/>
              </a:lnSpc>
              <a:spcBef>
                <a:spcPts val="1501"/>
              </a:spcBef>
              <a:buClr>
                <a:srgbClr val="004f98"/>
              </a:buClr>
              <a:buSzPct val="120000"/>
              <a:buChar char="•"/>
            </a:pP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EMPLOYEES ACCESSING FILE SHARES OR SENSITIVE DIRECTORIES</a:t>
            </a:r>
            <a:b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OUTSIDE THEIR OPERATIONAL SCOPE.</a:t>
            </a:r>
            <a:endParaRPr lang="en-US" dirty="0"/>
          </a:p>
          <a:p>
            <a:pPr fontAlgn="ctr" algn="l" marL="241300" indent="-241300">
              <a:lnSpc>
                <a:spcPts val="1343"/>
              </a:lnSpc>
              <a:spcBef>
                <a:spcPts val="1501"/>
              </a:spcBef>
              <a:buClr>
                <a:srgbClr val="004f98"/>
              </a:buClr>
              <a:buSzPct val="120000"/>
              <a:buChar char="•"/>
            </a:pP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SERVICE ACCOUNTS TRAVERSING OR QUERYING UNRELATED SYSTEMS IN</a:t>
            </a:r>
            <a:b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82" spc="98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 NETWORK.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1243013" y="6414939"/>
            <a:ext cx="97059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SUCCESSFUL AUTHENTICATION ANSWERS WHO LOGGED IN. IT DOES NOT PROVE THE ACCESS WAS AUTHORIZED.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Authentication vs. Authorization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Access Lifecycle and Security Principles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45521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2989302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AUTHENTICATION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783003"/>
            <a:ext cx="259333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Verifying the user's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(Who are you?), for example,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through MFA.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cf6d7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722" y="2340806"/>
            <a:ext cx="247650" cy="23812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45521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2989302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AUTHORIZATION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3783003"/>
            <a:ext cx="2702272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Determining permissions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rights based on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verified identity (What are you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allowed to access?).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251249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160" y="2340805"/>
            <a:ext cx="171450" cy="2286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45521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2989302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ACTIVITY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3783003"/>
            <a:ext cx="2635448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Logging and auditing actions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taken within the system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(What did you do?).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55e2c75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6200" y="2346389"/>
            <a:ext cx="161925" cy="21907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45521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28797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SCENARIO: PAYROLL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ATTEMPT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3783003"/>
            <a:ext cx="2575917" cy="116532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valid user authenticates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successfully but is denied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when attempting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view unauthorized executive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records.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21709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-27987a1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4499" y="2343596"/>
            <a:ext cx="190500" cy="2286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033588" y="6214914"/>
            <a:ext cx="81248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 VALID, AUTHENTICATED IDENTITY DOES NOT GRANT UNIVERSAL ACCESS. AUTHORIZATION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MUST BE EVALUATED INDEPENDENTLY FOR EVERY SPECIFIC RESOURCE REQUEST.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Failed Access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Identifying indicators of misconfiguration or potential security breaches</a:t>
            </a:r>
            <a:endParaRPr lang="en-US" dirty="0"/>
          </a:p>
        </p:txBody>
      </p:sp>
      <p:pic>
        <p:nvPicPr>
          <p:cNvPr id="5" name="Image 1" descr="-54c98f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088" y="2632916"/>
            <a:ext cx="762000" cy="8953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11185" y="3889653"/>
            <a:ext cx="2782818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REPEATED ACCESS DENIED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378619" y="4188797"/>
            <a:ext cx="26479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Multiple consecutive failed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attempts to access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resources.</a:t>
            </a:r>
            <a:endParaRPr lang="en-US" dirty="0"/>
          </a:p>
        </p:txBody>
      </p:sp>
      <p:pic>
        <p:nvPicPr>
          <p:cNvPr id="8" name="Image 2" descr="-555fc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49" y="2688727"/>
            <a:ext cx="1085850" cy="79057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58381" y="3889653"/>
            <a:ext cx="25463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RESTRICTED DIRECTORY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PROBING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417094" y="4407575"/>
            <a:ext cx="242887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navigation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attempts toward sensitive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directories.</a:t>
            </a:r>
            <a:endParaRPr lang="en-US" dirty="0"/>
          </a:p>
        </p:txBody>
      </p:sp>
      <p:pic>
        <p:nvPicPr>
          <p:cNvPr id="11" name="Image 3" descr="72f9fa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064" y="2655248"/>
            <a:ext cx="476250" cy="8572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359426" y="3889653"/>
            <a:ext cx="2402086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PRIVILEGED ENDPOINT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QUERIES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313438" y="4407575"/>
            <a:ext cx="249406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Interaction attempts with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administrative endpoints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high-value targets.</a:t>
            </a:r>
            <a:endParaRPr lang="en-US" dirty="0"/>
          </a:p>
        </p:txBody>
      </p:sp>
      <p:pic>
        <p:nvPicPr>
          <p:cNvPr id="14" name="Image 4" descr="6e2de4e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436" y="2800341"/>
            <a:ext cx="952500" cy="55245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89244" y="3889653"/>
            <a:ext cx="260032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API AUTHENTICATION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FAILURES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123447" y="4407575"/>
            <a:ext cx="2731919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Consistent errors during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service-to-service handshakes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token validation.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2481263" y="6414939"/>
            <a:ext cx="72294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FAILURES INDICATE INTENT OR ERROR; SUCCESSFUL ACCESS INDICATES IMPACT.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Successful Unauthorized Access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Indicators of Compromise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7242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5429250" y="1992213"/>
            <a:ext cx="3190875" cy="328716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SENSITIVE RESOURCE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queries or downloads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 proprietary or PII data.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UNEXPECTED PRIVILEGED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FUNCTIONS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Execution of administrative tasks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by non-privileged accounts.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EXFILTRATION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Large-scale record exports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unusual outbound traffic patterns.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715375" y="1992213"/>
            <a:ext cx="3190875" cy="22565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POST-FAILURE ACCESS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Successful authentication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immediately following repeated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login failures.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DORMANT ACCOUNT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ACTIVITY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Sudden usage of long-inactive user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accounts.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2152650" y="6214914"/>
            <a:ext cx="78867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IMMEDIATE ACTION REQUIRED: EVIDENCE OF ACCESS OUTSIDE DEFINED BUSINESS ROLES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WARRANTS IMMEDIATE TRIAGE, ISOLATION, AND A FORMAL SECURITY INVESTIGATION.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717536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Access Patterns That Deserve Attention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Indicators of Potential Security Risks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330351"/>
            <a:ext cx="538609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RAPID FILE TRAVERSAL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High-frequency access to file shares suggesting automated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scraping or malicious activity.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BULK DATA VIEWING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Unusual volumes of data access that deviate from standard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operational requirements.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PRIVILEGED ACCESS VIOLATIONS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 of administrative interfaces from non-hardened, standard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workstations.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330351"/>
            <a:ext cx="5359598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TEMPORAL ANOMALIES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requests occurring outside of established work hours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 standard operational windows.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 SHIFTS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 attempts originating from new, unrecognized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geographic locations or unauthorized device types.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723900" y="6414939"/>
            <a:ext cx="107442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FOCUS: DETECT AND INVESTIGATE DEVIATIONS IN SCOPE, TIMING, RESOURCE USAGE, AND ROLE EXPECTATIONS.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Privilege and Permission Changes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Critical Monitoring Indicators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2697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151465"/>
            <a:ext cx="25717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PRIVILEGED GROUP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ADDITIONS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054703"/>
            <a:ext cx="267250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 for unexpected users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added to administrative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high-access groups.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7e3ec9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586" y="2620937"/>
            <a:ext cx="219075" cy="21907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72697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26100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ACL MODIFICATIONS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4054703"/>
            <a:ext cx="257487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 unauthorized changes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Access Control Lists that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broaden resource visibility.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999" y="2615356"/>
            <a:ext cx="190500" cy="228600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72697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1514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IAM POLICY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EXPANSION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4054703"/>
            <a:ext cx="260732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 newly broadened IAM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permissions that violate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least-privilege principles.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-6f2d0e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8524" y="2620939"/>
            <a:ext cx="123825" cy="21907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72697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1514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CONTROL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WEAKENING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40547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Flag any modifications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MFA requirements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conditional access policies.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6c55ec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4963" y="2598615"/>
            <a:ext cx="238125" cy="2667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366963" y="6414939"/>
            <a:ext cx="74580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ATTACK PROGRESSION: PERMISSION CHANGE → NEW ACCESS → SENSITIVE ACTION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172200"/>
          </a:xfrm>
          <a:prstGeom prst="rect">
            <a:avLst/>
          </a:prstGeom>
          <a:solidFill>
            <a:srgbClr val="004F98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1470720"/>
            <a:ext cx="3301588" cy="255984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Should the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SOC</a:t>
            </a:r>
            <a:b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Correlate?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4137422"/>
            <a:ext cx="3173909" cy="51286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Essential telemetry dimensions</a:t>
            </a:r>
            <a:b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402" spc="42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for effective security monitoring</a:t>
            </a:r>
            <a:endParaRPr lang="en-US" dirty="0"/>
          </a:p>
        </p:txBody>
      </p:sp>
      <p:pic>
        <p:nvPicPr>
          <p:cNvPr id="5" name="Image 0" descr="2a6cee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1475" y="1173956"/>
            <a:ext cx="19050" cy="1000125"/>
          </a:xfrm>
          <a:prstGeom prst="rect">
            <a:avLst/>
          </a:prstGeom>
        </p:spPr>
      </p:pic>
      <p:pic>
        <p:nvPicPr>
          <p:cNvPr id="6" name="Image 1" descr="5bc953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2150269"/>
            <a:ext cx="114300" cy="114300"/>
          </a:xfrm>
          <a:prstGeom prst="rect">
            <a:avLst/>
          </a:prstGeom>
        </p:spPr>
      </p:pic>
      <p:pic>
        <p:nvPicPr>
          <p:cNvPr id="7" name="Image 2" descr="056829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408" y="1937480"/>
            <a:ext cx="485775" cy="485775"/>
          </a:xfrm>
          <a:prstGeom prst="rect">
            <a:avLst/>
          </a:prstGeom>
        </p:spPr>
      </p:pic>
      <p:pic>
        <p:nvPicPr>
          <p:cNvPr id="8" name="Image 3" descr="5f3e0e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067" y="2370487"/>
            <a:ext cx="123825" cy="123825"/>
          </a:xfrm>
          <a:prstGeom prst="rect">
            <a:avLst/>
          </a:prstGeom>
        </p:spPr>
      </p:pic>
      <p:pic>
        <p:nvPicPr>
          <p:cNvPr id="9" name="Image 4" descr="-7c44cf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0" y="3017044"/>
            <a:ext cx="400050" cy="19050"/>
          </a:xfrm>
          <a:prstGeom prst="rect">
            <a:avLst/>
          </a:prstGeom>
        </p:spPr>
      </p:pic>
      <p:pic>
        <p:nvPicPr>
          <p:cNvPr id="10" name="Image 5" descr="2c7fc4e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0" y="2969419"/>
            <a:ext cx="114300" cy="114300"/>
          </a:xfrm>
          <a:prstGeom prst="rect">
            <a:avLst/>
          </a:prstGeom>
        </p:spPr>
      </p:pic>
      <p:pic>
        <p:nvPicPr>
          <p:cNvPr id="11" name="Image 6" descr="4bca72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4408" y="3629978"/>
            <a:ext cx="485775" cy="485775"/>
          </a:xfrm>
          <a:prstGeom prst="rect">
            <a:avLst/>
          </a:prstGeom>
        </p:spPr>
      </p:pic>
      <p:pic>
        <p:nvPicPr>
          <p:cNvPr id="12" name="Image 7" descr="0d3ddaa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7067" y="3562636"/>
            <a:ext cx="123825" cy="123825"/>
          </a:xfrm>
          <a:prstGeom prst="rect">
            <a:avLst/>
          </a:prstGeom>
        </p:spPr>
      </p:pic>
      <p:pic>
        <p:nvPicPr>
          <p:cNvPr id="13" name="Image 8" descr="-454fc5d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1475" y="3883819"/>
            <a:ext cx="19050" cy="876300"/>
          </a:xfrm>
          <a:prstGeom prst="rect">
            <a:avLst/>
          </a:prstGeom>
        </p:spPr>
      </p:pic>
      <p:pic>
        <p:nvPicPr>
          <p:cNvPr id="14" name="Image 9" descr="64e2346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43850" y="3788569"/>
            <a:ext cx="114300" cy="114300"/>
          </a:xfrm>
          <a:prstGeom prst="rect">
            <a:avLst/>
          </a:prstGeom>
        </p:spPr>
      </p:pic>
      <p:pic>
        <p:nvPicPr>
          <p:cNvPr id="15" name="Image 10" descr="69a79f6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2849" y="3629978"/>
            <a:ext cx="609600" cy="609600"/>
          </a:xfrm>
          <a:prstGeom prst="rect">
            <a:avLst/>
          </a:prstGeom>
        </p:spPr>
      </p:pic>
      <p:pic>
        <p:nvPicPr>
          <p:cNvPr id="16" name="Image 11" descr="-3fd9fc9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4918" y="3562636"/>
            <a:ext cx="123825" cy="123825"/>
          </a:xfrm>
          <a:prstGeom prst="rect">
            <a:avLst/>
          </a:prstGeom>
        </p:spPr>
      </p:pic>
      <p:pic>
        <p:nvPicPr>
          <p:cNvPr id="17" name="Image 12" descr="11c203a2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05600" y="3017044"/>
            <a:ext cx="438150" cy="19050"/>
          </a:xfrm>
          <a:prstGeom prst="rect">
            <a:avLst/>
          </a:prstGeom>
        </p:spPr>
      </p:pic>
      <p:pic>
        <p:nvPicPr>
          <p:cNvPr id="18" name="Image 13" descr="-132d495e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24700" y="2969419"/>
            <a:ext cx="114300" cy="114300"/>
          </a:xfrm>
          <a:prstGeom prst="rect">
            <a:avLst/>
          </a:prstGeom>
        </p:spPr>
      </p:pic>
      <p:pic>
        <p:nvPicPr>
          <p:cNvPr id="19" name="Image 14" descr="4bca72e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1911" y="1937480"/>
            <a:ext cx="485775" cy="485775"/>
          </a:xfrm>
          <a:prstGeom prst="rect">
            <a:avLst/>
          </a:prstGeom>
        </p:spPr>
      </p:pic>
      <p:pic>
        <p:nvPicPr>
          <p:cNvPr id="20" name="Image 15" descr="44160622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44918" y="2370487"/>
            <a:ext cx="123825" cy="123825"/>
          </a:xfrm>
          <a:prstGeom prst="rect">
            <a:avLst/>
          </a:prstGeom>
        </p:spPr>
      </p:pic>
      <p:pic>
        <p:nvPicPr>
          <p:cNvPr id="21" name="Image 16" descr="7c5b3662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34250" y="2359819"/>
            <a:ext cx="1333500" cy="1333500"/>
          </a:xfrm>
          <a:prstGeom prst="rect">
            <a:avLst/>
          </a:prstGeom>
        </p:spPr>
      </p:pic>
      <p:sp>
        <p:nvSpPr>
          <p:cNvPr id="22" name="Text 3"/>
          <p:cNvSpPr/>
          <p:nvPr/>
        </p:nvSpPr>
        <p:spPr>
          <a:xfrm>
            <a:off x="7381875" y="2862709"/>
            <a:ext cx="1238250" cy="32801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SOC</a:t>
            </a:r>
            <a:b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</a:t>
            </a:r>
            <a:endParaRPr lang="en-US" dirty="0"/>
          </a:p>
        </p:txBody>
      </p:sp>
      <p:sp>
        <p:nvSpPr>
          <p:cNvPr id="23" name="Text 4"/>
          <p:cNvSpPr/>
          <p:nvPr/>
        </p:nvSpPr>
        <p:spPr>
          <a:xfrm>
            <a:off x="7044779" y="564952"/>
            <a:ext cx="1912441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AUTHENTICATION</a:t>
            </a:r>
            <a:endParaRPr lang="en-US" dirty="0"/>
          </a:p>
        </p:txBody>
      </p:sp>
      <p:sp>
        <p:nvSpPr>
          <p:cNvPr id="24" name="Text 5"/>
          <p:cNvSpPr/>
          <p:nvPr/>
        </p:nvSpPr>
        <p:spPr>
          <a:xfrm>
            <a:off x="7072313" y="864096"/>
            <a:ext cx="1857375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the actor</a:t>
            </a:r>
            <a:endParaRPr lang="en-US" dirty="0"/>
          </a:p>
        </p:txBody>
      </p:sp>
      <p:sp>
        <p:nvSpPr>
          <p:cNvPr id="25" name="Text 6"/>
          <p:cNvSpPr/>
          <p:nvPr/>
        </p:nvSpPr>
        <p:spPr>
          <a:xfrm>
            <a:off x="8628142" y="1090335"/>
            <a:ext cx="1857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AUTHORIZATION</a:t>
            </a:r>
            <a:endParaRPr lang="en-US" dirty="0"/>
          </a:p>
        </p:txBody>
      </p:sp>
      <p:sp>
        <p:nvSpPr>
          <p:cNvPr id="26" name="Text 7"/>
          <p:cNvSpPr/>
          <p:nvPr/>
        </p:nvSpPr>
        <p:spPr>
          <a:xfrm>
            <a:off x="8598079" y="1389479"/>
            <a:ext cx="191750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Determine permitted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actions</a:t>
            </a:r>
            <a:endParaRPr lang="en-US" dirty="0"/>
          </a:p>
        </p:txBody>
      </p:sp>
      <p:sp>
        <p:nvSpPr>
          <p:cNvPr id="27" name="Text 8"/>
          <p:cNvSpPr/>
          <p:nvPr/>
        </p:nvSpPr>
        <p:spPr>
          <a:xfrm>
            <a:off x="9244013" y="2646164"/>
            <a:ext cx="19145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</a:t>
            </a:r>
            <a:endParaRPr lang="en-US" dirty="0"/>
          </a:p>
        </p:txBody>
      </p:sp>
      <p:sp>
        <p:nvSpPr>
          <p:cNvPr id="28" name="Text 9"/>
          <p:cNvSpPr/>
          <p:nvPr/>
        </p:nvSpPr>
        <p:spPr>
          <a:xfrm>
            <a:off x="9210794" y="2945309"/>
            <a:ext cx="198096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Define organizational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role</a:t>
            </a:r>
            <a:endParaRPr lang="en-US" dirty="0"/>
          </a:p>
        </p:txBody>
      </p:sp>
      <p:sp>
        <p:nvSpPr>
          <p:cNvPr id="29" name="Text 10"/>
          <p:cNvSpPr/>
          <p:nvPr/>
        </p:nvSpPr>
        <p:spPr>
          <a:xfrm>
            <a:off x="8790067" y="4201993"/>
            <a:ext cx="15335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APPLICATION</a:t>
            </a:r>
            <a:endParaRPr lang="en-US" dirty="0"/>
          </a:p>
        </p:txBody>
      </p:sp>
      <p:sp>
        <p:nvSpPr>
          <p:cNvPr id="30" name="Text 11"/>
          <p:cNvSpPr/>
          <p:nvPr/>
        </p:nvSpPr>
        <p:spPr>
          <a:xfrm>
            <a:off x="8777610" y="4501138"/>
            <a:ext cx="155843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functions</a:t>
            </a:r>
            <a:endParaRPr lang="en-US" dirty="0"/>
          </a:p>
        </p:txBody>
      </p:sp>
      <p:sp>
        <p:nvSpPr>
          <p:cNvPr id="31" name="Text 12"/>
          <p:cNvSpPr/>
          <p:nvPr/>
        </p:nvSpPr>
        <p:spPr>
          <a:xfrm>
            <a:off x="7091363" y="4846439"/>
            <a:ext cx="18192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FILE/DB</a:t>
            </a:r>
            <a:endParaRPr lang="en-US" dirty="0"/>
          </a:p>
        </p:txBody>
      </p:sp>
      <p:sp>
        <p:nvSpPr>
          <p:cNvPr id="32" name="Text 13"/>
          <p:cNvSpPr/>
          <p:nvPr/>
        </p:nvSpPr>
        <p:spPr>
          <a:xfrm>
            <a:off x="7063204" y="5145584"/>
            <a:ext cx="187559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 sensitive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</a:t>
            </a:r>
            <a:endParaRPr lang="en-US" dirty="0"/>
          </a:p>
        </p:txBody>
      </p:sp>
      <p:sp>
        <p:nvSpPr>
          <p:cNvPr id="33" name="Text 14"/>
          <p:cNvSpPr/>
          <p:nvPr/>
        </p:nvSpPr>
        <p:spPr>
          <a:xfrm>
            <a:off x="5506958" y="4321056"/>
            <a:ext cx="18764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</a:t>
            </a:r>
            <a:endParaRPr lang="en-US" dirty="0"/>
          </a:p>
        </p:txBody>
      </p:sp>
      <p:sp>
        <p:nvSpPr>
          <p:cNvPr id="34" name="Text 15"/>
          <p:cNvSpPr/>
          <p:nvPr/>
        </p:nvSpPr>
        <p:spPr>
          <a:xfrm>
            <a:off x="5477431" y="4620200"/>
            <a:ext cx="1935480" cy="233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Analyze traffic origin</a:t>
            </a:r>
            <a:endParaRPr lang="en-US" dirty="0"/>
          </a:p>
        </p:txBody>
      </p:sp>
      <p:sp>
        <p:nvSpPr>
          <p:cNvPr id="35" name="Text 16"/>
          <p:cNvSpPr/>
          <p:nvPr/>
        </p:nvSpPr>
        <p:spPr>
          <a:xfrm>
            <a:off x="4886325" y="2646164"/>
            <a:ext cx="18288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CHANGE LOGS</a:t>
            </a:r>
            <a:endParaRPr lang="en-US" dirty="0"/>
          </a:p>
        </p:txBody>
      </p:sp>
      <p:sp>
        <p:nvSpPr>
          <p:cNvPr id="36" name="Text 17"/>
          <p:cNvSpPr/>
          <p:nvPr/>
        </p:nvSpPr>
        <p:spPr>
          <a:xfrm>
            <a:off x="4860816" y="2945309"/>
            <a:ext cx="187981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 environment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modifications</a:t>
            </a:r>
            <a:endParaRPr lang="en-US" dirty="0"/>
          </a:p>
        </p:txBody>
      </p:sp>
      <p:sp>
        <p:nvSpPr>
          <p:cNvPr id="37" name="Text 18"/>
          <p:cNvSpPr/>
          <p:nvPr/>
        </p:nvSpPr>
        <p:spPr>
          <a:xfrm>
            <a:off x="5735558" y="1090335"/>
            <a:ext cx="14192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ENDPOINT</a:t>
            </a:r>
            <a:endParaRPr lang="en-US" dirty="0"/>
          </a:p>
        </p:txBody>
      </p:sp>
      <p:sp>
        <p:nvSpPr>
          <p:cNvPr id="38" name="Text 19"/>
          <p:cNvSpPr/>
          <p:nvPr/>
        </p:nvSpPr>
        <p:spPr>
          <a:xfrm>
            <a:off x="5729635" y="1389479"/>
            <a:ext cx="1431072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Observe active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processes</a:t>
            </a:r>
            <a:endParaRPr lang="en-US" dirty="0"/>
          </a:p>
        </p:txBody>
      </p:sp>
      <p:sp>
        <p:nvSpPr>
          <p:cNvPr id="39" name="Shape 2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40" name="Text 21"/>
          <p:cNvSpPr/>
          <p:nvPr/>
        </p:nvSpPr>
        <p:spPr>
          <a:xfrm>
            <a:off x="1728788" y="6414939"/>
            <a:ext cx="87344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 CONTEXT IS STRONGER AND MORE INDICATIVE OF INTENT THAN ANY SINGLE LOGIN EVENT.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538466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Insider, Compromised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Account, or Mistake?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Categorizing Security Anomalies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3683000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22298" y="2552005"/>
            <a:ext cx="3190905" cy="28798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268"/>
              </a:lnSpc>
            </a:pPr>
            <a:r>
              <a:rPr lang="en-US" sz="2025" spc="-8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User Error (Accidental)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3087687"/>
            <a:ext cx="3683000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476250" y="5460206"/>
            <a:ext cx="3683000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435461" y="5606207"/>
            <a:ext cx="3764578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52"/>
              </a:lnSpc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Unintended actions leading to data exposure or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 disruption, often driven by lack of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training or process complexity.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4254500" y="2409825"/>
            <a:ext cx="3683000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1" name="Text 8"/>
          <p:cNvSpPr/>
          <p:nvPr/>
        </p:nvSpPr>
        <p:spPr>
          <a:xfrm>
            <a:off x="4207326" y="2552005"/>
            <a:ext cx="3777347" cy="28798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268"/>
              </a:lnSpc>
            </a:pPr>
            <a:r>
              <a:rPr lang="en-US" sz="2025" spc="-8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Insider Misuse (Intentional)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4254500" y="3087687"/>
            <a:ext cx="3683000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3" name="Shape 10"/>
          <p:cNvSpPr/>
          <p:nvPr/>
        </p:nvSpPr>
        <p:spPr>
          <a:xfrm>
            <a:off x="4254500" y="5460206"/>
            <a:ext cx="3683000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4" name="Text 11"/>
          <p:cNvSpPr/>
          <p:nvPr/>
        </p:nvSpPr>
        <p:spPr>
          <a:xfrm>
            <a:off x="4267245" y="5606207"/>
            <a:ext cx="3657511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52"/>
              </a:lnSpc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actions performed by an authorized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 exploiting legitimate access for personal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gain or sabotage.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8032750" y="2409825"/>
            <a:ext cx="3683000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6" name="Text 13"/>
          <p:cNvSpPr/>
          <p:nvPr/>
        </p:nvSpPr>
        <p:spPr>
          <a:xfrm>
            <a:off x="8154214" y="2618829"/>
            <a:ext cx="3440073" cy="15999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260"/>
              </a:lnSpc>
            </a:pPr>
            <a:r>
              <a:rPr lang="en-US" sz="1125" spc="-45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Compromised Account (Attacker-Controlled)</a:t>
            </a:r>
            <a:endParaRPr lang="en-US" dirty="0"/>
          </a:p>
        </p:txBody>
      </p:sp>
      <p:sp>
        <p:nvSpPr>
          <p:cNvPr id="17" name="Shape 14"/>
          <p:cNvSpPr/>
          <p:nvPr/>
        </p:nvSpPr>
        <p:spPr>
          <a:xfrm>
            <a:off x="8032750" y="3087687"/>
            <a:ext cx="3683000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8" name="Shape 15"/>
          <p:cNvSpPr/>
          <p:nvPr/>
        </p:nvSpPr>
        <p:spPr>
          <a:xfrm>
            <a:off x="8032750" y="5460206"/>
            <a:ext cx="3683000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9" name="Text 16"/>
          <p:cNvSpPr/>
          <p:nvPr/>
        </p:nvSpPr>
        <p:spPr>
          <a:xfrm>
            <a:off x="7983374" y="5606207"/>
            <a:ext cx="3781752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52"/>
              </a:lnSpc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Legitimate credentials hijacked by an external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actor operating within the bounds of authorized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2026-08-11T23:16:16Z</dcterms:created>
  <dcterms:modified xsi:type="dcterms:W3CDTF">2026-08-11T23:16:16Z</dcterms:modified>
</cp:coreProperties>
</file>